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2D64"/>
    <a:srgbClr val="E74273"/>
    <a:srgbClr val="FFFFFF"/>
    <a:srgbClr val="B9B9B9"/>
    <a:srgbClr val="A9CAD7"/>
    <a:srgbClr val="A2DCF1"/>
    <a:srgbClr val="546686"/>
    <a:srgbClr val="748284"/>
    <a:srgbClr val="747870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332" y="96"/>
      </p:cViewPr>
      <p:guideLst>
        <p:guide orient="horz" pos="2160"/>
        <p:guide pos="31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70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93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62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80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25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34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76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72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14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05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009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EA949-0474-43E3-9498-DC3599BA078F}" type="datetimeFigureOut">
              <a:rPr lang="fr-FR" smtClean="0"/>
              <a:t>27/01/2026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3D367-9C9C-43B8-BB0E-12F9FF6958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95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9000">
              <a:schemeClr val="accent1">
                <a:lumMod val="45000"/>
                <a:lumOff val="55000"/>
              </a:schemeClr>
            </a:gs>
            <a:gs pos="6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0775E63-7004-18C5-037F-D2A3E3846F0B}"/>
              </a:ext>
            </a:extLst>
          </p:cNvPr>
          <p:cNvGrpSpPr/>
          <p:nvPr/>
        </p:nvGrpSpPr>
        <p:grpSpPr>
          <a:xfrm>
            <a:off x="5012790" y="764113"/>
            <a:ext cx="2363939" cy="6050585"/>
            <a:chOff x="5013260" y="764113"/>
            <a:chExt cx="2363939" cy="6050585"/>
          </a:xfrm>
        </p:grpSpPr>
        <p:sp>
          <p:nvSpPr>
            <p:cNvPr id="35" name="object 6">
              <a:extLst>
                <a:ext uri="{FF2B5EF4-FFF2-40B4-BE49-F238E27FC236}">
                  <a16:creationId xmlns:a16="http://schemas.microsoft.com/office/drawing/2014/main" id="{37E7539B-E1D5-66EB-D85B-6357ACAB1230}"/>
                </a:ext>
              </a:extLst>
            </p:cNvPr>
            <p:cNvSpPr/>
            <p:nvPr/>
          </p:nvSpPr>
          <p:spPr>
            <a:xfrm>
              <a:off x="5013260" y="764113"/>
              <a:ext cx="2352653" cy="6050585"/>
            </a:xfrm>
            <a:custGeom>
              <a:avLst/>
              <a:gdLst/>
              <a:ahLst/>
              <a:cxnLst/>
              <a:rect l="l" t="t" r="r" b="b"/>
              <a:pathLst>
                <a:path w="3321050" h="8112759">
                  <a:moveTo>
                    <a:pt x="0" y="553466"/>
                  </a:moveTo>
                  <a:lnTo>
                    <a:pt x="2031" y="505708"/>
                  </a:lnTo>
                  <a:lnTo>
                    <a:pt x="8015" y="459079"/>
                  </a:lnTo>
                  <a:lnTo>
                    <a:pt x="17786" y="413744"/>
                  </a:lnTo>
                  <a:lnTo>
                    <a:pt x="31176" y="369871"/>
                  </a:lnTo>
                  <a:lnTo>
                    <a:pt x="48021" y="327624"/>
                  </a:lnTo>
                  <a:lnTo>
                    <a:pt x="68153" y="287170"/>
                  </a:lnTo>
                  <a:lnTo>
                    <a:pt x="91407" y="248675"/>
                  </a:lnTo>
                  <a:lnTo>
                    <a:pt x="117617" y="212306"/>
                  </a:lnTo>
                  <a:lnTo>
                    <a:pt x="146616" y="178227"/>
                  </a:lnTo>
                  <a:lnTo>
                    <a:pt x="178239" y="146606"/>
                  </a:lnTo>
                  <a:lnTo>
                    <a:pt x="212319" y="117608"/>
                  </a:lnTo>
                  <a:lnTo>
                    <a:pt x="248690" y="91400"/>
                  </a:lnTo>
                  <a:lnTo>
                    <a:pt x="287185" y="68148"/>
                  </a:lnTo>
                  <a:lnTo>
                    <a:pt x="327640" y="48017"/>
                  </a:lnTo>
                  <a:lnTo>
                    <a:pt x="369887" y="31173"/>
                  </a:lnTo>
                  <a:lnTo>
                    <a:pt x="413760" y="17784"/>
                  </a:lnTo>
                  <a:lnTo>
                    <a:pt x="459094" y="8014"/>
                  </a:lnTo>
                  <a:lnTo>
                    <a:pt x="505722" y="2031"/>
                  </a:lnTo>
                  <a:lnTo>
                    <a:pt x="553478" y="0"/>
                  </a:lnTo>
                  <a:lnTo>
                    <a:pt x="2767330" y="0"/>
                  </a:lnTo>
                  <a:lnTo>
                    <a:pt x="2815087" y="2031"/>
                  </a:lnTo>
                  <a:lnTo>
                    <a:pt x="2861716" y="8014"/>
                  </a:lnTo>
                  <a:lnTo>
                    <a:pt x="2907051" y="17784"/>
                  </a:lnTo>
                  <a:lnTo>
                    <a:pt x="2950924" y="31173"/>
                  </a:lnTo>
                  <a:lnTo>
                    <a:pt x="2993171" y="48017"/>
                  </a:lnTo>
                  <a:lnTo>
                    <a:pt x="3033625" y="68148"/>
                  </a:lnTo>
                  <a:lnTo>
                    <a:pt x="3072120" y="91400"/>
                  </a:lnTo>
                  <a:lnTo>
                    <a:pt x="3108489" y="117608"/>
                  </a:lnTo>
                  <a:lnTo>
                    <a:pt x="3142568" y="146606"/>
                  </a:lnTo>
                  <a:lnTo>
                    <a:pt x="3174189" y="178227"/>
                  </a:lnTo>
                  <a:lnTo>
                    <a:pt x="3203187" y="212306"/>
                  </a:lnTo>
                  <a:lnTo>
                    <a:pt x="3229395" y="248675"/>
                  </a:lnTo>
                  <a:lnTo>
                    <a:pt x="3252647" y="287170"/>
                  </a:lnTo>
                  <a:lnTo>
                    <a:pt x="3272778" y="327624"/>
                  </a:lnTo>
                  <a:lnTo>
                    <a:pt x="3289622" y="369871"/>
                  </a:lnTo>
                  <a:lnTo>
                    <a:pt x="3303011" y="413744"/>
                  </a:lnTo>
                  <a:lnTo>
                    <a:pt x="3312781" y="459079"/>
                  </a:lnTo>
                  <a:lnTo>
                    <a:pt x="3318764" y="505708"/>
                  </a:lnTo>
                  <a:lnTo>
                    <a:pt x="3320796" y="553466"/>
                  </a:lnTo>
                  <a:lnTo>
                    <a:pt x="3320796" y="7558773"/>
                  </a:lnTo>
                  <a:lnTo>
                    <a:pt x="3318764" y="7606529"/>
                  </a:lnTo>
                  <a:lnTo>
                    <a:pt x="3312781" y="7653157"/>
                  </a:lnTo>
                  <a:lnTo>
                    <a:pt x="3303011" y="7698491"/>
                  </a:lnTo>
                  <a:lnTo>
                    <a:pt x="3289622" y="7742364"/>
                  </a:lnTo>
                  <a:lnTo>
                    <a:pt x="3272778" y="7784611"/>
                  </a:lnTo>
                  <a:lnTo>
                    <a:pt x="3252647" y="7825066"/>
                  </a:lnTo>
                  <a:lnTo>
                    <a:pt x="3229395" y="7863561"/>
                  </a:lnTo>
                  <a:lnTo>
                    <a:pt x="3203187" y="7899932"/>
                  </a:lnTo>
                  <a:lnTo>
                    <a:pt x="3174189" y="7934012"/>
                  </a:lnTo>
                  <a:lnTo>
                    <a:pt x="3142568" y="7965635"/>
                  </a:lnTo>
                  <a:lnTo>
                    <a:pt x="3108489" y="7994634"/>
                  </a:lnTo>
                  <a:lnTo>
                    <a:pt x="3072120" y="8020844"/>
                  </a:lnTo>
                  <a:lnTo>
                    <a:pt x="3033625" y="8044098"/>
                  </a:lnTo>
                  <a:lnTo>
                    <a:pt x="2993171" y="8064230"/>
                  </a:lnTo>
                  <a:lnTo>
                    <a:pt x="2950924" y="8081075"/>
                  </a:lnTo>
                  <a:lnTo>
                    <a:pt x="2907051" y="8094465"/>
                  </a:lnTo>
                  <a:lnTo>
                    <a:pt x="2861716" y="8104236"/>
                  </a:lnTo>
                  <a:lnTo>
                    <a:pt x="2815087" y="8110220"/>
                  </a:lnTo>
                  <a:lnTo>
                    <a:pt x="2767330" y="8112252"/>
                  </a:lnTo>
                  <a:lnTo>
                    <a:pt x="553478" y="8112252"/>
                  </a:lnTo>
                  <a:lnTo>
                    <a:pt x="505722" y="8110220"/>
                  </a:lnTo>
                  <a:lnTo>
                    <a:pt x="459094" y="8104236"/>
                  </a:lnTo>
                  <a:lnTo>
                    <a:pt x="413760" y="8094465"/>
                  </a:lnTo>
                  <a:lnTo>
                    <a:pt x="369887" y="8081075"/>
                  </a:lnTo>
                  <a:lnTo>
                    <a:pt x="327640" y="8064230"/>
                  </a:lnTo>
                  <a:lnTo>
                    <a:pt x="287185" y="8044098"/>
                  </a:lnTo>
                  <a:lnTo>
                    <a:pt x="248690" y="8020844"/>
                  </a:lnTo>
                  <a:lnTo>
                    <a:pt x="212319" y="7994634"/>
                  </a:lnTo>
                  <a:lnTo>
                    <a:pt x="178239" y="7965635"/>
                  </a:lnTo>
                  <a:lnTo>
                    <a:pt x="146616" y="7934012"/>
                  </a:lnTo>
                  <a:lnTo>
                    <a:pt x="117617" y="7899932"/>
                  </a:lnTo>
                  <a:lnTo>
                    <a:pt x="91407" y="7863561"/>
                  </a:lnTo>
                  <a:lnTo>
                    <a:pt x="68153" y="7825066"/>
                  </a:lnTo>
                  <a:lnTo>
                    <a:pt x="48021" y="7784611"/>
                  </a:lnTo>
                  <a:lnTo>
                    <a:pt x="31176" y="7742364"/>
                  </a:lnTo>
                  <a:lnTo>
                    <a:pt x="17786" y="7698491"/>
                  </a:lnTo>
                  <a:lnTo>
                    <a:pt x="8015" y="7653157"/>
                  </a:lnTo>
                  <a:lnTo>
                    <a:pt x="2031" y="7606529"/>
                  </a:lnTo>
                  <a:lnTo>
                    <a:pt x="0" y="7558773"/>
                  </a:lnTo>
                  <a:lnTo>
                    <a:pt x="0" y="553466"/>
                  </a:lnTo>
                  <a:close/>
                </a:path>
              </a:pathLst>
            </a:custGeom>
            <a:solidFill>
              <a:schemeClr val="bg1"/>
            </a:solidFill>
            <a:ln w="12192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lang="de-CH"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endParaRPr>
            </a:p>
            <a:p>
              <a:pPr algn="ctr"/>
              <a:r>
                <a:rPr lang="de-CH" sz="1400" b="1" spc="-7" dirty="0">
                  <a:solidFill>
                    <a:srgbClr val="000080"/>
                  </a:solidFill>
                  <a:uFill>
                    <a:solidFill>
                      <a:srgbClr val="E42D64"/>
                    </a:solidFill>
                  </a:uFill>
                  <a:cs typeface="Calibri"/>
                </a:rPr>
                <a:t>Jeudi 11 Juin 2026</a:t>
              </a:r>
              <a:endParaRPr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endParaRPr>
            </a:p>
          </p:txBody>
        </p:sp>
        <p:sp>
          <p:nvSpPr>
            <p:cNvPr id="37" name="object 15">
              <a:extLst>
                <a:ext uri="{FF2B5EF4-FFF2-40B4-BE49-F238E27FC236}">
                  <a16:creationId xmlns:a16="http://schemas.microsoft.com/office/drawing/2014/main" id="{A48D6006-9C67-EB5E-E548-7E0663F018EF}"/>
                </a:ext>
              </a:extLst>
            </p:cNvPr>
            <p:cNvSpPr txBox="1"/>
            <p:nvPr/>
          </p:nvSpPr>
          <p:spPr>
            <a:xfrm>
              <a:off x="5034007" y="1438230"/>
              <a:ext cx="2291892" cy="650128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15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h0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risques biologiques / Logiciel de gestion de plateforme d’histologie</a:t>
              </a: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dirty="0">
                  <a:solidFill>
                    <a:srgbClr val="E42D6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15h55-16h15 </a:t>
              </a:r>
              <a:r>
                <a:rPr lang="fr-FR" sz="800" b="1" dirty="0">
                  <a:solidFill>
                    <a:srgbClr val="E42D6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Pause-café session posters #4</a:t>
              </a:r>
            </a:p>
          </p:txBody>
        </p:sp>
        <p:sp>
          <p:nvSpPr>
            <p:cNvPr id="39" name="object 15">
              <a:extLst>
                <a:ext uri="{FF2B5EF4-FFF2-40B4-BE49-F238E27FC236}">
                  <a16:creationId xmlns:a16="http://schemas.microsoft.com/office/drawing/2014/main" id="{4265B448-E02F-0A4A-8826-C55233D17F20}"/>
                </a:ext>
              </a:extLst>
            </p:cNvPr>
            <p:cNvSpPr txBox="1"/>
            <p:nvPr/>
          </p:nvSpPr>
          <p:spPr>
            <a:xfrm>
              <a:off x="5024546" y="2595618"/>
              <a:ext cx="2315604" cy="2404839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16h20-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16h40</a:t>
              </a:r>
              <a:r>
                <a:rPr lang="fr-FR" sz="800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xpérience de la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tumorothèque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 CHU de Montpellier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Valérie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Rigau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(CHU – Montpellier)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endParaRPr lang="fr-FR"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16h40-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17h00 </a:t>
              </a:r>
              <a:r>
                <a:rPr lang="fr-FR" sz="800" b="1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Co-détection IHC plaquettes / macrophages : développement de méthode et application en toxicologie préclinique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Lucile Sautier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Emmanuelle Fisher et Frédéric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Verlaguet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(Sanofi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Montpellier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17h00-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17h20</a:t>
              </a:r>
              <a:r>
                <a:rPr lang="fr-FR" sz="800" spc="-2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 pathologie digitale et ses applications en clinique et enseignement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Pascal Roger (CHU –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Nîmes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endParaRPr lang="fr-FR"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17h20-18h00</a:t>
              </a:r>
              <a:r>
                <a:rPr lang="fr-FR" sz="800" spc="306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Assemblée</a:t>
              </a:r>
              <a:r>
                <a:rPr lang="fr-FR" sz="800" b="1" spc="314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générale</a:t>
              </a: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19h</a:t>
              </a:r>
              <a:r>
                <a:rPr lang="fr-FR" sz="800" b="1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Soirée AFH</a:t>
              </a: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sz="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bject 11">
              <a:extLst>
                <a:ext uri="{FF2B5EF4-FFF2-40B4-BE49-F238E27FC236}">
                  <a16:creationId xmlns:a16="http://schemas.microsoft.com/office/drawing/2014/main" id="{E5144C96-D2A2-4BAF-BEFC-D0A07174F3BA}"/>
                </a:ext>
              </a:extLst>
            </p:cNvPr>
            <p:cNvSpPr txBox="1"/>
            <p:nvPr/>
          </p:nvSpPr>
          <p:spPr>
            <a:xfrm>
              <a:off x="5048257" y="1248529"/>
              <a:ext cx="2291892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5 – Tables</a:t>
              </a:r>
              <a:r>
                <a:rPr lang="fr-FR" sz="1000" b="1" spc="-4" dirty="0">
                  <a:solidFill>
                    <a:srgbClr val="000080"/>
                  </a:solidFill>
                  <a:cs typeface="Calibri"/>
                </a:rPr>
                <a:t> </a:t>
              </a: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rondes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9EEA5F4-2392-7987-0793-D61AC2655E76}"/>
                </a:ext>
              </a:extLst>
            </p:cNvPr>
            <p:cNvCxnSpPr/>
            <p:nvPr/>
          </p:nvCxnSpPr>
          <p:spPr>
            <a:xfrm>
              <a:off x="5114660" y="1239987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92A60C4-65DD-C67E-BE3F-29E7C8563BA7}"/>
                </a:ext>
              </a:extLst>
            </p:cNvPr>
            <p:cNvCxnSpPr/>
            <p:nvPr/>
          </p:nvCxnSpPr>
          <p:spPr>
            <a:xfrm>
              <a:off x="5104098" y="2208477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bject 11">
              <a:extLst>
                <a:ext uri="{FF2B5EF4-FFF2-40B4-BE49-F238E27FC236}">
                  <a16:creationId xmlns:a16="http://schemas.microsoft.com/office/drawing/2014/main" id="{119E7CAD-0684-0D26-06A8-B235901B5B9C}"/>
                </a:ext>
              </a:extLst>
            </p:cNvPr>
            <p:cNvSpPr txBox="1"/>
            <p:nvPr/>
          </p:nvSpPr>
          <p:spPr>
            <a:xfrm>
              <a:off x="5013260" y="2250702"/>
              <a:ext cx="2363939" cy="329527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6 – Anatomo-pathologie </a:t>
              </a:r>
            </a:p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en recherche</a:t>
              </a:r>
            </a:p>
          </p:txBody>
        </p:sp>
      </p:grpSp>
      <p:sp>
        <p:nvSpPr>
          <p:cNvPr id="73" name="object 2">
            <a:extLst>
              <a:ext uri="{FF2B5EF4-FFF2-40B4-BE49-F238E27FC236}">
                <a16:creationId xmlns:a16="http://schemas.microsoft.com/office/drawing/2014/main" id="{9EC79C57-42D0-4579-BCA7-4BD07A7BC612}"/>
              </a:ext>
            </a:extLst>
          </p:cNvPr>
          <p:cNvSpPr txBox="1">
            <a:spLocks/>
          </p:cNvSpPr>
          <p:nvPr/>
        </p:nvSpPr>
        <p:spPr>
          <a:xfrm>
            <a:off x="2108591" y="348972"/>
            <a:ext cx="5768501" cy="393200"/>
          </a:xfrm>
          <a:prstGeom prst="rect">
            <a:avLst/>
          </a:prstGeom>
        </p:spPr>
        <p:txBody>
          <a:bodyPr vert="horz" wrap="square" lIns="0" tIns="8397" rIns="0" bIns="0" rtlCol="0">
            <a:spAutoFit/>
          </a:bodyPr>
          <a:lstStyle>
            <a:lvl1pPr algn="l" defTabSz="63642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8894" algn="ctr">
              <a:lnSpc>
                <a:spcPts val="1507"/>
              </a:lnSpc>
              <a:spcBef>
                <a:spcPts val="66"/>
              </a:spcBef>
            </a:pPr>
            <a:endParaRPr lang="fr-FR" sz="2000" b="1" spc="-7" dirty="0">
              <a:latin typeface="Bahnschrift SemiLight Condensed" panose="020B0502040204020203" pitchFamily="34" charset="0"/>
            </a:endParaRPr>
          </a:p>
          <a:p>
            <a:pPr algn="ctr">
              <a:lnSpc>
                <a:spcPts val="1507"/>
              </a:lnSpc>
            </a:pPr>
            <a:r>
              <a:rPr lang="fr-FR" sz="1600" b="1" dirty="0">
                <a:latin typeface="Bahnschrift SemiLight Condensed" panose="020B0502040204020203" pitchFamily="34" charset="0"/>
              </a:rPr>
              <a:t>39</a:t>
            </a:r>
            <a:r>
              <a:rPr lang="fr-FR" sz="1000" b="1" baseline="30000" dirty="0">
                <a:latin typeface="Bahnschrift SemiLight Condensed" panose="020B0502040204020203" pitchFamily="34" charset="0"/>
              </a:rPr>
              <a:t>e</a:t>
            </a:r>
            <a:r>
              <a:rPr lang="fr-FR" sz="1000" b="1" baseline="26666" dirty="0">
                <a:latin typeface="Bahnschrift SemiLight Condensed" panose="020B0502040204020203" pitchFamily="34" charset="0"/>
              </a:rPr>
              <a:t> </a:t>
            </a:r>
            <a:r>
              <a:rPr lang="fr-FR" sz="1600" b="1" dirty="0">
                <a:latin typeface="Bahnschrift SemiLight Condensed" panose="020B0502040204020203" pitchFamily="34" charset="0"/>
              </a:rPr>
              <a:t>congrès</a:t>
            </a:r>
            <a:r>
              <a:rPr lang="fr-FR" sz="1600" b="1" spc="-14" dirty="0">
                <a:latin typeface="Bahnschrift SemiLight Condensed" panose="020B0502040204020203" pitchFamily="34" charset="0"/>
              </a:rPr>
              <a:t> </a:t>
            </a:r>
            <a:r>
              <a:rPr lang="fr-FR" sz="1600" b="1" dirty="0">
                <a:latin typeface="Bahnschrift SemiLight Condensed" panose="020B0502040204020203" pitchFamily="34" charset="0"/>
              </a:rPr>
              <a:t>–</a:t>
            </a:r>
            <a:r>
              <a:rPr lang="fr-FR" sz="1600" b="1" spc="-38" dirty="0">
                <a:latin typeface="Bahnschrift SemiLight Condensed" panose="020B0502040204020203" pitchFamily="34" charset="0"/>
              </a:rPr>
              <a:t> </a:t>
            </a:r>
            <a:r>
              <a:rPr lang="fr-FR" sz="1600" b="1" dirty="0">
                <a:latin typeface="Bahnschrift SemiLight Condensed" panose="020B0502040204020203" pitchFamily="34" charset="0"/>
              </a:rPr>
              <a:t>Association</a:t>
            </a:r>
            <a:r>
              <a:rPr lang="fr-FR" sz="1600" b="1" spc="-32" dirty="0">
                <a:latin typeface="Bahnschrift SemiLight Condensed" panose="020B0502040204020203" pitchFamily="34" charset="0"/>
              </a:rPr>
              <a:t> </a:t>
            </a:r>
            <a:r>
              <a:rPr lang="fr-FR" sz="1600" b="1" spc="-7" dirty="0">
                <a:latin typeface="Bahnschrift SemiLight Condensed" panose="020B0502040204020203" pitchFamily="34" charset="0"/>
              </a:rPr>
              <a:t>Française d’Histotechnologie – Nîmes 2026</a:t>
            </a:r>
            <a:endParaRPr lang="fr-FR" sz="1600" b="1" dirty="0">
              <a:latin typeface="Bahnschrift SemiLight Condensed" panose="020B0502040204020203" pitchFamily="34" charset="0"/>
            </a:endParaRPr>
          </a:p>
        </p:txBody>
      </p:sp>
      <p:pic>
        <p:nvPicPr>
          <p:cNvPr id="79" name="object 8">
            <a:extLst>
              <a:ext uri="{FF2B5EF4-FFF2-40B4-BE49-F238E27FC236}">
                <a16:creationId xmlns:a16="http://schemas.microsoft.com/office/drawing/2014/main" id="{7E8EDCA3-E4F2-4CB5-8045-BAD09193207B}"/>
              </a:ext>
            </a:extLst>
          </p:cNvPr>
          <p:cNvPicPr/>
          <p:nvPr/>
        </p:nvPicPr>
        <p:blipFill rotWithShape="1">
          <a:blip r:embed="rId2" cstate="print"/>
          <a:srcRect t="349" b="349"/>
          <a:stretch/>
        </p:blipFill>
        <p:spPr>
          <a:xfrm>
            <a:off x="4878" y="9728"/>
            <a:ext cx="569053" cy="758641"/>
          </a:xfrm>
          <a:prstGeom prst="rect">
            <a:avLst/>
          </a:prstGeom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id="{37DE89E3-9BCB-4531-9DEE-B0347BEA0240}"/>
              </a:ext>
            </a:extLst>
          </p:cNvPr>
          <p:cNvSpPr/>
          <p:nvPr/>
        </p:nvSpPr>
        <p:spPr>
          <a:xfrm>
            <a:off x="2827665" y="-575"/>
            <a:ext cx="4330353" cy="50013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hnschrift SemiLight SemiConde" panose="020B0502040204020203" pitchFamily="34" charset="0"/>
              </a:rPr>
              <a:t>L’histologie entre dans l’arène</a:t>
            </a:r>
          </a:p>
        </p:txBody>
      </p:sp>
      <p:sp>
        <p:nvSpPr>
          <p:cNvPr id="47" name="object 6">
            <a:extLst>
              <a:ext uri="{FF2B5EF4-FFF2-40B4-BE49-F238E27FC236}">
                <a16:creationId xmlns:a16="http://schemas.microsoft.com/office/drawing/2014/main" id="{9118276D-B4BB-2951-1FDE-B6BE44142989}"/>
              </a:ext>
            </a:extLst>
          </p:cNvPr>
          <p:cNvSpPr/>
          <p:nvPr/>
        </p:nvSpPr>
        <p:spPr>
          <a:xfrm>
            <a:off x="5237360" y="5000457"/>
            <a:ext cx="1852325" cy="1589434"/>
          </a:xfrm>
          <a:custGeom>
            <a:avLst/>
            <a:gdLst/>
            <a:ahLst/>
            <a:cxnLst/>
            <a:rect l="l" t="t" r="r" b="b"/>
            <a:pathLst>
              <a:path w="3321050" h="8112759">
                <a:moveTo>
                  <a:pt x="0" y="553466"/>
                </a:moveTo>
                <a:lnTo>
                  <a:pt x="2031" y="505708"/>
                </a:lnTo>
                <a:lnTo>
                  <a:pt x="8015" y="459079"/>
                </a:lnTo>
                <a:lnTo>
                  <a:pt x="17786" y="413744"/>
                </a:lnTo>
                <a:lnTo>
                  <a:pt x="31176" y="369871"/>
                </a:lnTo>
                <a:lnTo>
                  <a:pt x="48021" y="327624"/>
                </a:lnTo>
                <a:lnTo>
                  <a:pt x="68153" y="287170"/>
                </a:lnTo>
                <a:lnTo>
                  <a:pt x="91407" y="248675"/>
                </a:lnTo>
                <a:lnTo>
                  <a:pt x="117617" y="212306"/>
                </a:lnTo>
                <a:lnTo>
                  <a:pt x="146616" y="178227"/>
                </a:lnTo>
                <a:lnTo>
                  <a:pt x="178239" y="146606"/>
                </a:lnTo>
                <a:lnTo>
                  <a:pt x="212319" y="117608"/>
                </a:lnTo>
                <a:lnTo>
                  <a:pt x="248690" y="91400"/>
                </a:lnTo>
                <a:lnTo>
                  <a:pt x="287185" y="68148"/>
                </a:lnTo>
                <a:lnTo>
                  <a:pt x="327640" y="48017"/>
                </a:lnTo>
                <a:lnTo>
                  <a:pt x="369887" y="31173"/>
                </a:lnTo>
                <a:lnTo>
                  <a:pt x="413760" y="17784"/>
                </a:lnTo>
                <a:lnTo>
                  <a:pt x="459094" y="8014"/>
                </a:lnTo>
                <a:lnTo>
                  <a:pt x="505722" y="2031"/>
                </a:lnTo>
                <a:lnTo>
                  <a:pt x="553478" y="0"/>
                </a:lnTo>
                <a:lnTo>
                  <a:pt x="2767330" y="0"/>
                </a:lnTo>
                <a:lnTo>
                  <a:pt x="2815087" y="2031"/>
                </a:lnTo>
                <a:lnTo>
                  <a:pt x="2861716" y="8014"/>
                </a:lnTo>
                <a:lnTo>
                  <a:pt x="2907051" y="17784"/>
                </a:lnTo>
                <a:lnTo>
                  <a:pt x="2950924" y="31173"/>
                </a:lnTo>
                <a:lnTo>
                  <a:pt x="2993171" y="48017"/>
                </a:lnTo>
                <a:lnTo>
                  <a:pt x="3033625" y="68148"/>
                </a:lnTo>
                <a:lnTo>
                  <a:pt x="3072120" y="91400"/>
                </a:lnTo>
                <a:lnTo>
                  <a:pt x="3108489" y="117608"/>
                </a:lnTo>
                <a:lnTo>
                  <a:pt x="3142568" y="146606"/>
                </a:lnTo>
                <a:lnTo>
                  <a:pt x="3174189" y="178227"/>
                </a:lnTo>
                <a:lnTo>
                  <a:pt x="3203187" y="212306"/>
                </a:lnTo>
                <a:lnTo>
                  <a:pt x="3229395" y="248675"/>
                </a:lnTo>
                <a:lnTo>
                  <a:pt x="3252647" y="287170"/>
                </a:lnTo>
                <a:lnTo>
                  <a:pt x="3272778" y="327624"/>
                </a:lnTo>
                <a:lnTo>
                  <a:pt x="3289622" y="369871"/>
                </a:lnTo>
                <a:lnTo>
                  <a:pt x="3303011" y="413744"/>
                </a:lnTo>
                <a:lnTo>
                  <a:pt x="3312781" y="459079"/>
                </a:lnTo>
                <a:lnTo>
                  <a:pt x="3318764" y="505708"/>
                </a:lnTo>
                <a:lnTo>
                  <a:pt x="3320796" y="553466"/>
                </a:lnTo>
                <a:lnTo>
                  <a:pt x="3320796" y="7558773"/>
                </a:lnTo>
                <a:lnTo>
                  <a:pt x="3318764" y="7606529"/>
                </a:lnTo>
                <a:lnTo>
                  <a:pt x="3312781" y="7653157"/>
                </a:lnTo>
                <a:lnTo>
                  <a:pt x="3303011" y="7698491"/>
                </a:lnTo>
                <a:lnTo>
                  <a:pt x="3289622" y="7742364"/>
                </a:lnTo>
                <a:lnTo>
                  <a:pt x="3272778" y="7784611"/>
                </a:lnTo>
                <a:lnTo>
                  <a:pt x="3252647" y="7825066"/>
                </a:lnTo>
                <a:lnTo>
                  <a:pt x="3229395" y="7863561"/>
                </a:lnTo>
                <a:lnTo>
                  <a:pt x="3203187" y="7899932"/>
                </a:lnTo>
                <a:lnTo>
                  <a:pt x="3174189" y="7934012"/>
                </a:lnTo>
                <a:lnTo>
                  <a:pt x="3142568" y="7965635"/>
                </a:lnTo>
                <a:lnTo>
                  <a:pt x="3108489" y="7994634"/>
                </a:lnTo>
                <a:lnTo>
                  <a:pt x="3072120" y="8020844"/>
                </a:lnTo>
                <a:lnTo>
                  <a:pt x="3033625" y="8044098"/>
                </a:lnTo>
                <a:lnTo>
                  <a:pt x="2993171" y="8064230"/>
                </a:lnTo>
                <a:lnTo>
                  <a:pt x="2950924" y="8081075"/>
                </a:lnTo>
                <a:lnTo>
                  <a:pt x="2907051" y="8094465"/>
                </a:lnTo>
                <a:lnTo>
                  <a:pt x="2861716" y="8104236"/>
                </a:lnTo>
                <a:lnTo>
                  <a:pt x="2815087" y="8110220"/>
                </a:lnTo>
                <a:lnTo>
                  <a:pt x="2767330" y="8112252"/>
                </a:lnTo>
                <a:lnTo>
                  <a:pt x="553478" y="8112252"/>
                </a:lnTo>
                <a:lnTo>
                  <a:pt x="505722" y="8110220"/>
                </a:lnTo>
                <a:lnTo>
                  <a:pt x="459094" y="8104236"/>
                </a:lnTo>
                <a:lnTo>
                  <a:pt x="413760" y="8094465"/>
                </a:lnTo>
                <a:lnTo>
                  <a:pt x="369887" y="8081075"/>
                </a:lnTo>
                <a:lnTo>
                  <a:pt x="327640" y="8064230"/>
                </a:lnTo>
                <a:lnTo>
                  <a:pt x="287185" y="8044098"/>
                </a:lnTo>
                <a:lnTo>
                  <a:pt x="248690" y="8020844"/>
                </a:lnTo>
                <a:lnTo>
                  <a:pt x="212319" y="7994634"/>
                </a:lnTo>
                <a:lnTo>
                  <a:pt x="178239" y="7965635"/>
                </a:lnTo>
                <a:lnTo>
                  <a:pt x="146616" y="7934012"/>
                </a:lnTo>
                <a:lnTo>
                  <a:pt x="117617" y="7899932"/>
                </a:lnTo>
                <a:lnTo>
                  <a:pt x="91407" y="7863561"/>
                </a:lnTo>
                <a:lnTo>
                  <a:pt x="68153" y="7825066"/>
                </a:lnTo>
                <a:lnTo>
                  <a:pt x="48021" y="7784611"/>
                </a:lnTo>
                <a:lnTo>
                  <a:pt x="31176" y="7742364"/>
                </a:lnTo>
                <a:lnTo>
                  <a:pt x="17786" y="7698491"/>
                </a:lnTo>
                <a:lnTo>
                  <a:pt x="8015" y="7653157"/>
                </a:lnTo>
                <a:lnTo>
                  <a:pt x="2031" y="7606529"/>
                </a:lnTo>
                <a:lnTo>
                  <a:pt x="0" y="7558773"/>
                </a:lnTo>
                <a:lnTo>
                  <a:pt x="0" y="553466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12192">
            <a:solidFill>
              <a:srgbClr val="000080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de-CH"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rPr>
              <a:t>Retrouvez ce programme sur www.afhisto.fr</a:t>
            </a:r>
          </a:p>
          <a:p>
            <a:pPr algn="ctr"/>
            <a:endParaRPr lang="de-CH" sz="1400" b="1" spc="-7" dirty="0">
              <a:solidFill>
                <a:srgbClr val="000080"/>
              </a:solidFill>
              <a:uFill>
                <a:solidFill>
                  <a:srgbClr val="E42D64"/>
                </a:solidFill>
              </a:uFill>
              <a:cs typeface="Calibri"/>
            </a:endParaRPr>
          </a:p>
          <a:p>
            <a:pPr algn="ctr"/>
            <a:r>
              <a:rPr lang="de-CH"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rPr>
              <a:t>ou sur le site du congrès</a:t>
            </a:r>
          </a:p>
          <a:p>
            <a:pPr algn="ctr"/>
            <a:r>
              <a:rPr lang="de-CH"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rPr>
              <a:t>www.congres.afhisto.fr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AD3DB94-BC46-0E7E-CE63-8363A2A6BFCE}"/>
              </a:ext>
            </a:extLst>
          </p:cNvPr>
          <p:cNvGrpSpPr/>
          <p:nvPr/>
        </p:nvGrpSpPr>
        <p:grpSpPr>
          <a:xfrm>
            <a:off x="7460668" y="764113"/>
            <a:ext cx="2364215" cy="6128019"/>
            <a:chOff x="7469721" y="764114"/>
            <a:chExt cx="2364215" cy="6128019"/>
          </a:xfrm>
        </p:grpSpPr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77852A0D-D809-3E2D-7386-A2E7D3DC2A25}"/>
                </a:ext>
              </a:extLst>
            </p:cNvPr>
            <p:cNvSpPr/>
            <p:nvPr/>
          </p:nvSpPr>
          <p:spPr>
            <a:xfrm>
              <a:off x="7469721" y="764114"/>
              <a:ext cx="2364215" cy="6050584"/>
            </a:xfrm>
            <a:custGeom>
              <a:avLst/>
              <a:gdLst/>
              <a:ahLst/>
              <a:cxnLst/>
              <a:rect l="l" t="t" r="r" b="b"/>
              <a:pathLst>
                <a:path w="3345179" h="8121650">
                  <a:moveTo>
                    <a:pt x="0" y="557529"/>
                  </a:moveTo>
                  <a:lnTo>
                    <a:pt x="2045" y="509415"/>
                  </a:lnTo>
                  <a:lnTo>
                    <a:pt x="8072" y="462439"/>
                  </a:lnTo>
                  <a:lnTo>
                    <a:pt x="17912" y="416768"/>
                  </a:lnTo>
                  <a:lnTo>
                    <a:pt x="31398" y="372570"/>
                  </a:lnTo>
                  <a:lnTo>
                    <a:pt x="48363" y="330012"/>
                  </a:lnTo>
                  <a:lnTo>
                    <a:pt x="68639" y="289260"/>
                  </a:lnTo>
                  <a:lnTo>
                    <a:pt x="92061" y="250483"/>
                  </a:lnTo>
                  <a:lnTo>
                    <a:pt x="118459" y="213847"/>
                  </a:lnTo>
                  <a:lnTo>
                    <a:pt x="147668" y="179520"/>
                  </a:lnTo>
                  <a:lnTo>
                    <a:pt x="179520" y="147668"/>
                  </a:lnTo>
                  <a:lnTo>
                    <a:pt x="213847" y="118459"/>
                  </a:lnTo>
                  <a:lnTo>
                    <a:pt x="250483" y="92061"/>
                  </a:lnTo>
                  <a:lnTo>
                    <a:pt x="289260" y="68639"/>
                  </a:lnTo>
                  <a:lnTo>
                    <a:pt x="330012" y="48363"/>
                  </a:lnTo>
                  <a:lnTo>
                    <a:pt x="372570" y="31398"/>
                  </a:lnTo>
                  <a:lnTo>
                    <a:pt x="416768" y="17912"/>
                  </a:lnTo>
                  <a:lnTo>
                    <a:pt x="462439" y="8072"/>
                  </a:lnTo>
                  <a:lnTo>
                    <a:pt x="509415" y="2045"/>
                  </a:lnTo>
                  <a:lnTo>
                    <a:pt x="557530" y="0"/>
                  </a:lnTo>
                  <a:lnTo>
                    <a:pt x="2787650" y="0"/>
                  </a:lnTo>
                  <a:lnTo>
                    <a:pt x="2835746" y="2045"/>
                  </a:lnTo>
                  <a:lnTo>
                    <a:pt x="2882708" y="8072"/>
                  </a:lnTo>
                  <a:lnTo>
                    <a:pt x="2928368" y="17912"/>
                  </a:lnTo>
                  <a:lnTo>
                    <a:pt x="2972559" y="31398"/>
                  </a:lnTo>
                  <a:lnTo>
                    <a:pt x="3015113" y="48363"/>
                  </a:lnTo>
                  <a:lnTo>
                    <a:pt x="3055862" y="68639"/>
                  </a:lnTo>
                  <a:lnTo>
                    <a:pt x="3094640" y="92061"/>
                  </a:lnTo>
                  <a:lnTo>
                    <a:pt x="3131278" y="118459"/>
                  </a:lnTo>
                  <a:lnTo>
                    <a:pt x="3165609" y="147668"/>
                  </a:lnTo>
                  <a:lnTo>
                    <a:pt x="3197466" y="179520"/>
                  </a:lnTo>
                  <a:lnTo>
                    <a:pt x="3226681" y="213847"/>
                  </a:lnTo>
                  <a:lnTo>
                    <a:pt x="3253086" y="250483"/>
                  </a:lnTo>
                  <a:lnTo>
                    <a:pt x="3276514" y="289260"/>
                  </a:lnTo>
                  <a:lnTo>
                    <a:pt x="3296797" y="330012"/>
                  </a:lnTo>
                  <a:lnTo>
                    <a:pt x="3313768" y="372570"/>
                  </a:lnTo>
                  <a:lnTo>
                    <a:pt x="3327259" y="416768"/>
                  </a:lnTo>
                  <a:lnTo>
                    <a:pt x="3337103" y="462439"/>
                  </a:lnTo>
                  <a:lnTo>
                    <a:pt x="3343133" y="509415"/>
                  </a:lnTo>
                  <a:lnTo>
                    <a:pt x="3345179" y="557529"/>
                  </a:lnTo>
                  <a:lnTo>
                    <a:pt x="3345179" y="7563853"/>
                  </a:lnTo>
                  <a:lnTo>
                    <a:pt x="3343133" y="7611960"/>
                  </a:lnTo>
                  <a:lnTo>
                    <a:pt x="3337103" y="7658931"/>
                  </a:lnTo>
                  <a:lnTo>
                    <a:pt x="3327259" y="7704598"/>
                  </a:lnTo>
                  <a:lnTo>
                    <a:pt x="3313768" y="7748794"/>
                  </a:lnTo>
                  <a:lnTo>
                    <a:pt x="3296797" y="7791351"/>
                  </a:lnTo>
                  <a:lnTo>
                    <a:pt x="3276514" y="7832102"/>
                  </a:lnTo>
                  <a:lnTo>
                    <a:pt x="3253086" y="7870881"/>
                  </a:lnTo>
                  <a:lnTo>
                    <a:pt x="3226681" y="7907519"/>
                  </a:lnTo>
                  <a:lnTo>
                    <a:pt x="3197466" y="7941849"/>
                  </a:lnTo>
                  <a:lnTo>
                    <a:pt x="3165609" y="7973703"/>
                  </a:lnTo>
                  <a:lnTo>
                    <a:pt x="3131278" y="8002915"/>
                  </a:lnTo>
                  <a:lnTo>
                    <a:pt x="3094640" y="8029317"/>
                  </a:lnTo>
                  <a:lnTo>
                    <a:pt x="3055862" y="8052742"/>
                  </a:lnTo>
                  <a:lnTo>
                    <a:pt x="3015113" y="8073022"/>
                  </a:lnTo>
                  <a:lnTo>
                    <a:pt x="2972559" y="8089990"/>
                  </a:lnTo>
                  <a:lnTo>
                    <a:pt x="2928368" y="8103479"/>
                  </a:lnTo>
                  <a:lnTo>
                    <a:pt x="2882708" y="8113321"/>
                  </a:lnTo>
                  <a:lnTo>
                    <a:pt x="2835746" y="8119349"/>
                  </a:lnTo>
                  <a:lnTo>
                    <a:pt x="2787650" y="8121396"/>
                  </a:lnTo>
                  <a:lnTo>
                    <a:pt x="557530" y="8121396"/>
                  </a:lnTo>
                  <a:lnTo>
                    <a:pt x="509415" y="8119349"/>
                  </a:lnTo>
                  <a:lnTo>
                    <a:pt x="462439" y="8113321"/>
                  </a:lnTo>
                  <a:lnTo>
                    <a:pt x="416768" y="8103479"/>
                  </a:lnTo>
                  <a:lnTo>
                    <a:pt x="372570" y="8089990"/>
                  </a:lnTo>
                  <a:lnTo>
                    <a:pt x="330012" y="8073022"/>
                  </a:lnTo>
                  <a:lnTo>
                    <a:pt x="289260" y="8052742"/>
                  </a:lnTo>
                  <a:lnTo>
                    <a:pt x="250483" y="8029317"/>
                  </a:lnTo>
                  <a:lnTo>
                    <a:pt x="213847" y="8002915"/>
                  </a:lnTo>
                  <a:lnTo>
                    <a:pt x="179520" y="7973703"/>
                  </a:lnTo>
                  <a:lnTo>
                    <a:pt x="147668" y="7941849"/>
                  </a:lnTo>
                  <a:lnTo>
                    <a:pt x="118459" y="7907519"/>
                  </a:lnTo>
                  <a:lnTo>
                    <a:pt x="92061" y="7870881"/>
                  </a:lnTo>
                  <a:lnTo>
                    <a:pt x="68639" y="7832102"/>
                  </a:lnTo>
                  <a:lnTo>
                    <a:pt x="48363" y="7791351"/>
                  </a:lnTo>
                  <a:lnTo>
                    <a:pt x="31398" y="7748794"/>
                  </a:lnTo>
                  <a:lnTo>
                    <a:pt x="17912" y="7704598"/>
                  </a:lnTo>
                  <a:lnTo>
                    <a:pt x="8072" y="7658931"/>
                  </a:lnTo>
                  <a:lnTo>
                    <a:pt x="2045" y="7611960"/>
                  </a:lnTo>
                  <a:lnTo>
                    <a:pt x="0" y="7563853"/>
                  </a:lnTo>
                  <a:lnTo>
                    <a:pt x="0" y="557529"/>
                  </a:lnTo>
                  <a:close/>
                </a:path>
              </a:pathLst>
            </a:custGeom>
            <a:solidFill>
              <a:schemeClr val="bg1"/>
            </a:solidFill>
            <a:ln w="12192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 lang="de-CH" sz="1350" dirty="0"/>
            </a:p>
            <a:p>
              <a:pPr algn="ctr"/>
              <a:r>
                <a:rPr lang="de-CH" sz="1400" b="1" spc="-7" dirty="0">
                  <a:solidFill>
                    <a:srgbClr val="000080"/>
                  </a:solidFill>
                  <a:uFill>
                    <a:solidFill>
                      <a:srgbClr val="E42D64"/>
                    </a:solidFill>
                  </a:uFill>
                  <a:cs typeface="Calibri"/>
                </a:rPr>
                <a:t>Vendredi 12 Juin 2026</a:t>
              </a:r>
              <a:endParaRPr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endParaRPr>
            </a:p>
          </p:txBody>
        </p:sp>
        <p:sp>
          <p:nvSpPr>
            <p:cNvPr id="97" name="object 31">
              <a:extLst>
                <a:ext uri="{FF2B5EF4-FFF2-40B4-BE49-F238E27FC236}">
                  <a16:creationId xmlns:a16="http://schemas.microsoft.com/office/drawing/2014/main" id="{759A6CCF-1BBC-45D5-B54A-ECC631F2D651}"/>
                </a:ext>
              </a:extLst>
            </p:cNvPr>
            <p:cNvSpPr txBox="1"/>
            <p:nvPr/>
          </p:nvSpPr>
          <p:spPr>
            <a:xfrm>
              <a:off x="7486232" y="5359713"/>
              <a:ext cx="2291892" cy="1532420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sz="8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Approche histologique de l'étude du vieillissement dans un modèle de peau reconstruite </a:t>
              </a:r>
              <a:r>
                <a:rPr lang="fr-FR" sz="8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 vitro</a:t>
              </a:r>
            </a:p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Anaëlle Guillemot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RMB</a:t>
              </a:r>
              <a:r>
                <a:rPr sz="700" spc="-1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sz="700" spc="-1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Montpellier</a:t>
              </a:r>
              <a:r>
                <a:rPr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</a:tabLst>
              </a:pPr>
              <a:endParaRPr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12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r>
                <a:rPr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</a:t>
              </a:r>
              <a:r>
                <a:rPr sz="800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Apport de l'histologie dans la caractérisation des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tumoroïdes</a:t>
              </a: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Benjamin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Ginter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RCM</a:t>
              </a:r>
              <a:r>
                <a:rPr sz="700" spc="-2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sz="700" spc="-14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Montpellier</a:t>
              </a:r>
              <a:r>
                <a:rPr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tabLst>
                  <a:tab pos="85725" algn="l"/>
                </a:tabLst>
              </a:pPr>
              <a:endParaRPr lang="fr-FR" sz="3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spc="-7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12h30-13h00</a:t>
              </a:r>
              <a:r>
                <a:rPr lang="fr-FR" sz="800" spc="-35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Quizz, Remise de son prix </a:t>
              </a:r>
            </a:p>
            <a:p>
              <a:pPr marL="85725" marR="3536" algn="just">
                <a:spcAft>
                  <a:spcPts val="200"/>
                </a:spcAft>
                <a:buSzPct val="111111"/>
                <a:tabLst>
                  <a:tab pos="85725" algn="l"/>
                </a:tabLst>
              </a:pPr>
              <a:r>
                <a:rPr lang="fr-FR" sz="800" b="1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Mot de clôture</a:t>
              </a:r>
              <a:endParaRPr lang="fr-FR" sz="800" dirty="0">
                <a:solidFill>
                  <a:srgbClr val="E7427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9848" marR="3536" indent="-171450">
                <a:buSzPct val="111111"/>
                <a:buFont typeface="Arial" panose="020B0604020202020204" pitchFamily="34" charset="0"/>
                <a:buChar char="•"/>
                <a:tabLst>
                  <a:tab pos="128617" algn="l"/>
                </a:tabLst>
              </a:pPr>
              <a:endParaRPr sz="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object 31">
              <a:extLst>
                <a:ext uri="{FF2B5EF4-FFF2-40B4-BE49-F238E27FC236}">
                  <a16:creationId xmlns:a16="http://schemas.microsoft.com/office/drawing/2014/main" id="{55B0A3AC-9EB7-4D2F-90A8-A48FDE610D4E}"/>
                </a:ext>
              </a:extLst>
            </p:cNvPr>
            <p:cNvSpPr txBox="1"/>
            <p:nvPr/>
          </p:nvSpPr>
          <p:spPr>
            <a:xfrm>
              <a:off x="7481007" y="1443698"/>
              <a:ext cx="2307236" cy="3053349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09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00</a:t>
              </a:r>
              <a:r>
                <a:rPr sz="8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Faut-il colorer tout de suite ? Impact de la conservation des lames sur les colorations histologiques</a:t>
              </a:r>
            </a:p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Aurélie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Covinhes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spc="-24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BCM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sz="700" spc="-1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Montpellier</a:t>
              </a:r>
              <a:r>
                <a:rPr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50828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endParaRPr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09h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09</a:t>
              </a:r>
              <a:r>
                <a:rPr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cryosections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 histologie: prévenir les artéfacts et adopter les meilleures pratiques</a:t>
              </a:r>
            </a:p>
            <a:p>
              <a:pPr marL="85725" marR="3536" algn="just"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Iria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Gonzalez-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Dopeso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GMM</a:t>
              </a:r>
              <a:r>
                <a:rPr sz="700" spc="-2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sz="700" spc="-14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Montpellier</a:t>
              </a:r>
              <a:r>
                <a:rPr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endParaRPr lang="fr-FR" sz="3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22541" algn="just">
                <a:spcBef>
                  <a:spcPts val="70"/>
                </a:spcBef>
                <a:spcAft>
                  <a:spcPts val="200"/>
                </a:spcAft>
                <a:buSzPct val="111111"/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09h15-09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h30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Autofluorescence tissulaire et lipofuscines : un défi majeur pour l’hybridation </a:t>
              </a:r>
              <a:r>
                <a:rPr lang="fr-FR" sz="8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 situ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RNAscope</a:t>
              </a: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22541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Anne Guillou/Valentin Garcia (IGF –</a:t>
              </a:r>
              <a:r>
                <a:rPr lang="fr-FR" sz="700" spc="-2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Montpellier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22541" algn="just">
                <a:spcBef>
                  <a:spcPts val="70"/>
                </a:spcBef>
                <a:spcAft>
                  <a:spcPts val="200"/>
                </a:spcAft>
                <a:buSzPct val="111111"/>
                <a:tabLst>
                  <a:tab pos="85725" algn="l"/>
                  <a:tab pos="128588" algn="l"/>
                </a:tabLst>
              </a:pPr>
              <a:endParaRPr lang="fr-FR"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Bef>
                  <a:spcPts val="38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09h30-09h45</a:t>
              </a:r>
              <a:r>
                <a:rPr lang="fr-FR" sz="8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Méthodologie de quantification en immunohistochimie : application à la neuroinflammation dans un modèle murin de la maladie d’Alzheimer</a:t>
              </a:r>
            </a:p>
            <a:p>
              <a:pPr marL="85725" marR="3536" algn="just">
                <a:spcBef>
                  <a:spcPts val="38"/>
                </a:spcBef>
                <a:spcAft>
                  <a:spcPts val="200"/>
                </a:spcAft>
                <a:tabLst>
                  <a:tab pos="85725" algn="l"/>
                  <a:tab pos="128588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Matthieu Prieur (IGF – Montpellier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3536" algn="just">
                <a:spcBef>
                  <a:spcPts val="38"/>
                </a:spcBef>
                <a:spcAft>
                  <a:spcPts val="200"/>
                </a:spcAft>
                <a:tabLst>
                  <a:tab pos="85725" algn="l"/>
                  <a:tab pos="128588" algn="l"/>
                </a:tabLst>
              </a:pPr>
              <a:endParaRPr lang="fr-FR" sz="7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Bef>
                  <a:spcPts val="38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9h50-10h30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Visite exposants</a:t>
              </a:r>
              <a:r>
                <a:rPr lang="fr-FR" sz="800" b="1" spc="-2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</a:t>
              </a:r>
              <a:r>
                <a:rPr lang="fr-FR" sz="800" b="1" spc="-28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7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ateliers </a:t>
              </a:r>
              <a:endParaRPr lang="fr-FR" sz="800" b="1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3536" algn="just">
                <a:spcBef>
                  <a:spcPts val="38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  <a:tab pos="128588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spc="-7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10h30-10h50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7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Pause-café, Remise des Prix       	poster et concours photo</a:t>
              </a:r>
              <a:r>
                <a:rPr lang="de-CH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sz="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bject 15">
              <a:extLst>
                <a:ext uri="{FF2B5EF4-FFF2-40B4-BE49-F238E27FC236}">
                  <a16:creationId xmlns:a16="http://schemas.microsoft.com/office/drawing/2014/main" id="{71D201F1-5B44-549F-7892-706C61C4EA57}"/>
                </a:ext>
              </a:extLst>
            </p:cNvPr>
            <p:cNvSpPr txBox="1"/>
            <p:nvPr/>
          </p:nvSpPr>
          <p:spPr>
            <a:xfrm>
              <a:off x="7496564" y="4699583"/>
              <a:ext cx="2300134" cy="378258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h0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Gestion des risques biologiques / Logiciel de gestion de plateforme d’histologie 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49CC7DC-69AE-9B91-7D7A-B99D42610E00}"/>
                </a:ext>
              </a:extLst>
            </p:cNvPr>
            <p:cNvCxnSpPr/>
            <p:nvPr/>
          </p:nvCxnSpPr>
          <p:spPr>
            <a:xfrm>
              <a:off x="7572299" y="1238140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bject 11">
              <a:extLst>
                <a:ext uri="{FF2B5EF4-FFF2-40B4-BE49-F238E27FC236}">
                  <a16:creationId xmlns:a16="http://schemas.microsoft.com/office/drawing/2014/main" id="{AFF3EB92-01F5-06F8-62EC-3984D8A3CC2E}"/>
                </a:ext>
              </a:extLst>
            </p:cNvPr>
            <p:cNvSpPr txBox="1"/>
            <p:nvPr/>
          </p:nvSpPr>
          <p:spPr>
            <a:xfrm>
              <a:off x="7500685" y="1246665"/>
              <a:ext cx="2291892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7 – Cas pratiques/Troubleshooting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F566115-6C4B-16F3-6E04-7B78A47496E4}"/>
                </a:ext>
              </a:extLst>
            </p:cNvPr>
            <p:cNvCxnSpPr/>
            <p:nvPr/>
          </p:nvCxnSpPr>
          <p:spPr>
            <a:xfrm>
              <a:off x="7570798" y="4504942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bject 11">
              <a:extLst>
                <a:ext uri="{FF2B5EF4-FFF2-40B4-BE49-F238E27FC236}">
                  <a16:creationId xmlns:a16="http://schemas.microsoft.com/office/drawing/2014/main" id="{03BC88B3-62D1-4574-1490-AD5515E5FAD3}"/>
                </a:ext>
              </a:extLst>
            </p:cNvPr>
            <p:cNvSpPr txBox="1"/>
            <p:nvPr/>
          </p:nvSpPr>
          <p:spPr>
            <a:xfrm>
              <a:off x="7500685" y="4504942"/>
              <a:ext cx="2291892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8 – Tables</a:t>
              </a:r>
              <a:r>
                <a:rPr lang="fr-FR" sz="1000" b="1" spc="-4" dirty="0">
                  <a:solidFill>
                    <a:srgbClr val="000080"/>
                  </a:solidFill>
                  <a:cs typeface="Calibri"/>
                </a:rPr>
                <a:t> </a:t>
              </a: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rondes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7BF2429-BA2B-5EF0-40F4-29BCE4ED74DC}"/>
                </a:ext>
              </a:extLst>
            </p:cNvPr>
            <p:cNvCxnSpPr/>
            <p:nvPr/>
          </p:nvCxnSpPr>
          <p:spPr>
            <a:xfrm>
              <a:off x="7569297" y="5155276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bject 11">
              <a:extLst>
                <a:ext uri="{FF2B5EF4-FFF2-40B4-BE49-F238E27FC236}">
                  <a16:creationId xmlns:a16="http://schemas.microsoft.com/office/drawing/2014/main" id="{856168BD-096C-26BC-1F83-598840CC3D9B}"/>
                </a:ext>
              </a:extLst>
            </p:cNvPr>
            <p:cNvSpPr txBox="1"/>
            <p:nvPr/>
          </p:nvSpPr>
          <p:spPr>
            <a:xfrm>
              <a:off x="7508309" y="5155276"/>
              <a:ext cx="2291892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9 – Modèles </a:t>
              </a:r>
              <a:r>
                <a:rPr lang="fr-FR" sz="1000" b="1" i="1" dirty="0">
                  <a:solidFill>
                    <a:srgbClr val="000080"/>
                  </a:solidFill>
                  <a:cs typeface="Calibri"/>
                </a:rPr>
                <a:t>in vitro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D59F99D-53C5-4334-CA5C-70C05C91F8CE}"/>
              </a:ext>
            </a:extLst>
          </p:cNvPr>
          <p:cNvGrpSpPr/>
          <p:nvPr/>
        </p:nvGrpSpPr>
        <p:grpSpPr>
          <a:xfrm>
            <a:off x="2564742" y="764113"/>
            <a:ext cx="2352653" cy="6090262"/>
            <a:chOff x="5013260" y="764113"/>
            <a:chExt cx="2352653" cy="6090262"/>
          </a:xfrm>
        </p:grpSpPr>
        <p:sp>
          <p:nvSpPr>
            <p:cNvPr id="23" name="object 6">
              <a:extLst>
                <a:ext uri="{FF2B5EF4-FFF2-40B4-BE49-F238E27FC236}">
                  <a16:creationId xmlns:a16="http://schemas.microsoft.com/office/drawing/2014/main" id="{27D27194-838B-8ED4-19CD-32224B87E742}"/>
                </a:ext>
              </a:extLst>
            </p:cNvPr>
            <p:cNvSpPr/>
            <p:nvPr/>
          </p:nvSpPr>
          <p:spPr>
            <a:xfrm>
              <a:off x="5013260" y="764113"/>
              <a:ext cx="2352653" cy="6050585"/>
            </a:xfrm>
            <a:custGeom>
              <a:avLst/>
              <a:gdLst/>
              <a:ahLst/>
              <a:cxnLst/>
              <a:rect l="l" t="t" r="r" b="b"/>
              <a:pathLst>
                <a:path w="3321050" h="8112759">
                  <a:moveTo>
                    <a:pt x="0" y="553466"/>
                  </a:moveTo>
                  <a:lnTo>
                    <a:pt x="2031" y="505708"/>
                  </a:lnTo>
                  <a:lnTo>
                    <a:pt x="8015" y="459079"/>
                  </a:lnTo>
                  <a:lnTo>
                    <a:pt x="17786" y="413744"/>
                  </a:lnTo>
                  <a:lnTo>
                    <a:pt x="31176" y="369871"/>
                  </a:lnTo>
                  <a:lnTo>
                    <a:pt x="48021" y="327624"/>
                  </a:lnTo>
                  <a:lnTo>
                    <a:pt x="68153" y="287170"/>
                  </a:lnTo>
                  <a:lnTo>
                    <a:pt x="91407" y="248675"/>
                  </a:lnTo>
                  <a:lnTo>
                    <a:pt x="117617" y="212306"/>
                  </a:lnTo>
                  <a:lnTo>
                    <a:pt x="146616" y="178227"/>
                  </a:lnTo>
                  <a:lnTo>
                    <a:pt x="178239" y="146606"/>
                  </a:lnTo>
                  <a:lnTo>
                    <a:pt x="212319" y="117608"/>
                  </a:lnTo>
                  <a:lnTo>
                    <a:pt x="248690" y="91400"/>
                  </a:lnTo>
                  <a:lnTo>
                    <a:pt x="287185" y="68148"/>
                  </a:lnTo>
                  <a:lnTo>
                    <a:pt x="327640" y="48017"/>
                  </a:lnTo>
                  <a:lnTo>
                    <a:pt x="369887" y="31173"/>
                  </a:lnTo>
                  <a:lnTo>
                    <a:pt x="413760" y="17784"/>
                  </a:lnTo>
                  <a:lnTo>
                    <a:pt x="459094" y="8014"/>
                  </a:lnTo>
                  <a:lnTo>
                    <a:pt x="505722" y="2031"/>
                  </a:lnTo>
                  <a:lnTo>
                    <a:pt x="553478" y="0"/>
                  </a:lnTo>
                  <a:lnTo>
                    <a:pt x="2767330" y="0"/>
                  </a:lnTo>
                  <a:lnTo>
                    <a:pt x="2815087" y="2031"/>
                  </a:lnTo>
                  <a:lnTo>
                    <a:pt x="2861716" y="8014"/>
                  </a:lnTo>
                  <a:lnTo>
                    <a:pt x="2907051" y="17784"/>
                  </a:lnTo>
                  <a:lnTo>
                    <a:pt x="2950924" y="31173"/>
                  </a:lnTo>
                  <a:lnTo>
                    <a:pt x="2993171" y="48017"/>
                  </a:lnTo>
                  <a:lnTo>
                    <a:pt x="3033625" y="68148"/>
                  </a:lnTo>
                  <a:lnTo>
                    <a:pt x="3072120" y="91400"/>
                  </a:lnTo>
                  <a:lnTo>
                    <a:pt x="3108489" y="117608"/>
                  </a:lnTo>
                  <a:lnTo>
                    <a:pt x="3142568" y="146606"/>
                  </a:lnTo>
                  <a:lnTo>
                    <a:pt x="3174189" y="178227"/>
                  </a:lnTo>
                  <a:lnTo>
                    <a:pt x="3203187" y="212306"/>
                  </a:lnTo>
                  <a:lnTo>
                    <a:pt x="3229395" y="248675"/>
                  </a:lnTo>
                  <a:lnTo>
                    <a:pt x="3252647" y="287170"/>
                  </a:lnTo>
                  <a:lnTo>
                    <a:pt x="3272778" y="327624"/>
                  </a:lnTo>
                  <a:lnTo>
                    <a:pt x="3289622" y="369871"/>
                  </a:lnTo>
                  <a:lnTo>
                    <a:pt x="3303011" y="413744"/>
                  </a:lnTo>
                  <a:lnTo>
                    <a:pt x="3312781" y="459079"/>
                  </a:lnTo>
                  <a:lnTo>
                    <a:pt x="3318764" y="505708"/>
                  </a:lnTo>
                  <a:lnTo>
                    <a:pt x="3320796" y="553466"/>
                  </a:lnTo>
                  <a:lnTo>
                    <a:pt x="3320796" y="7558773"/>
                  </a:lnTo>
                  <a:lnTo>
                    <a:pt x="3318764" y="7606529"/>
                  </a:lnTo>
                  <a:lnTo>
                    <a:pt x="3312781" y="7653157"/>
                  </a:lnTo>
                  <a:lnTo>
                    <a:pt x="3303011" y="7698491"/>
                  </a:lnTo>
                  <a:lnTo>
                    <a:pt x="3289622" y="7742364"/>
                  </a:lnTo>
                  <a:lnTo>
                    <a:pt x="3272778" y="7784611"/>
                  </a:lnTo>
                  <a:lnTo>
                    <a:pt x="3252647" y="7825066"/>
                  </a:lnTo>
                  <a:lnTo>
                    <a:pt x="3229395" y="7863561"/>
                  </a:lnTo>
                  <a:lnTo>
                    <a:pt x="3203187" y="7899932"/>
                  </a:lnTo>
                  <a:lnTo>
                    <a:pt x="3174189" y="7934012"/>
                  </a:lnTo>
                  <a:lnTo>
                    <a:pt x="3142568" y="7965635"/>
                  </a:lnTo>
                  <a:lnTo>
                    <a:pt x="3108489" y="7994634"/>
                  </a:lnTo>
                  <a:lnTo>
                    <a:pt x="3072120" y="8020844"/>
                  </a:lnTo>
                  <a:lnTo>
                    <a:pt x="3033625" y="8044098"/>
                  </a:lnTo>
                  <a:lnTo>
                    <a:pt x="2993171" y="8064230"/>
                  </a:lnTo>
                  <a:lnTo>
                    <a:pt x="2950924" y="8081075"/>
                  </a:lnTo>
                  <a:lnTo>
                    <a:pt x="2907051" y="8094465"/>
                  </a:lnTo>
                  <a:lnTo>
                    <a:pt x="2861716" y="8104236"/>
                  </a:lnTo>
                  <a:lnTo>
                    <a:pt x="2815087" y="8110220"/>
                  </a:lnTo>
                  <a:lnTo>
                    <a:pt x="2767330" y="8112252"/>
                  </a:lnTo>
                  <a:lnTo>
                    <a:pt x="553478" y="8112252"/>
                  </a:lnTo>
                  <a:lnTo>
                    <a:pt x="505722" y="8110220"/>
                  </a:lnTo>
                  <a:lnTo>
                    <a:pt x="459094" y="8104236"/>
                  </a:lnTo>
                  <a:lnTo>
                    <a:pt x="413760" y="8094465"/>
                  </a:lnTo>
                  <a:lnTo>
                    <a:pt x="369887" y="8081075"/>
                  </a:lnTo>
                  <a:lnTo>
                    <a:pt x="327640" y="8064230"/>
                  </a:lnTo>
                  <a:lnTo>
                    <a:pt x="287185" y="8044098"/>
                  </a:lnTo>
                  <a:lnTo>
                    <a:pt x="248690" y="8020844"/>
                  </a:lnTo>
                  <a:lnTo>
                    <a:pt x="212319" y="7994634"/>
                  </a:lnTo>
                  <a:lnTo>
                    <a:pt x="178239" y="7965635"/>
                  </a:lnTo>
                  <a:lnTo>
                    <a:pt x="146616" y="7934012"/>
                  </a:lnTo>
                  <a:lnTo>
                    <a:pt x="117617" y="7899932"/>
                  </a:lnTo>
                  <a:lnTo>
                    <a:pt x="91407" y="7863561"/>
                  </a:lnTo>
                  <a:lnTo>
                    <a:pt x="68153" y="7825066"/>
                  </a:lnTo>
                  <a:lnTo>
                    <a:pt x="48021" y="7784611"/>
                  </a:lnTo>
                  <a:lnTo>
                    <a:pt x="31176" y="7742364"/>
                  </a:lnTo>
                  <a:lnTo>
                    <a:pt x="17786" y="7698491"/>
                  </a:lnTo>
                  <a:lnTo>
                    <a:pt x="8015" y="7653157"/>
                  </a:lnTo>
                  <a:lnTo>
                    <a:pt x="2031" y="7606529"/>
                  </a:lnTo>
                  <a:lnTo>
                    <a:pt x="0" y="7558773"/>
                  </a:lnTo>
                  <a:lnTo>
                    <a:pt x="0" y="553466"/>
                  </a:lnTo>
                  <a:close/>
                </a:path>
              </a:pathLst>
            </a:custGeom>
            <a:solidFill>
              <a:schemeClr val="bg1"/>
            </a:solidFill>
            <a:ln w="12192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lang="de-CH"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endParaRPr>
            </a:p>
            <a:p>
              <a:pPr algn="ctr"/>
              <a:r>
                <a:rPr lang="de-CH" sz="1400" b="1" spc="-7" dirty="0">
                  <a:solidFill>
                    <a:srgbClr val="000080"/>
                  </a:solidFill>
                  <a:uFill>
                    <a:solidFill>
                      <a:srgbClr val="E42D64"/>
                    </a:solidFill>
                  </a:uFill>
                  <a:cs typeface="Calibri"/>
                </a:rPr>
                <a:t>Jeudi 11 Juin 2026</a:t>
              </a:r>
              <a:endParaRPr sz="1400" b="1" spc="-7" dirty="0">
                <a:solidFill>
                  <a:srgbClr val="000080"/>
                </a:solidFill>
                <a:uFill>
                  <a:solidFill>
                    <a:srgbClr val="E42D64"/>
                  </a:solidFill>
                </a:uFill>
                <a:cs typeface="Calibri"/>
              </a:endParaRPr>
            </a:p>
          </p:txBody>
        </p:sp>
        <p:sp>
          <p:nvSpPr>
            <p:cNvPr id="26" name="object 15">
              <a:extLst>
                <a:ext uri="{FF2B5EF4-FFF2-40B4-BE49-F238E27FC236}">
                  <a16:creationId xmlns:a16="http://schemas.microsoft.com/office/drawing/2014/main" id="{61050BF6-D811-28A9-D7A0-9A26BC29F296}"/>
                </a:ext>
              </a:extLst>
            </p:cNvPr>
            <p:cNvSpPr txBox="1"/>
            <p:nvPr/>
          </p:nvSpPr>
          <p:spPr>
            <a:xfrm>
              <a:off x="5034007" y="1438230"/>
              <a:ext cx="2291892" cy="2291603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09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h0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09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la coupe à la carte : comment la technologie de transcriptomique spatiale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Visium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redéfinit la vision du tissu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Florence Boissière (ICM – Montpellier)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endParaRPr lang="fr-FR" sz="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09h20-09h40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Etude de l’hétérogénéité métabolique dans le cancer par imagerie par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cytométrie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masse 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Matthieu Lacroix (IRCM – Montpellier)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09h40-10h00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Retour d'expérience après des essais de combinaison des technologies de multiplexages </a:t>
              </a:r>
              <a:r>
                <a:rPr lang="fr-FR" sz="8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Xenium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et Hyperion sur une seule lame 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Julien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Faget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(IRCM – Montpellier)</a:t>
              </a: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dirty="0">
                  <a:solidFill>
                    <a:srgbClr val="E42D6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10h05-10h25 </a:t>
              </a:r>
              <a:r>
                <a:rPr lang="fr-FR" sz="800" b="1" dirty="0">
                  <a:solidFill>
                    <a:srgbClr val="E42D6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Pause-café session posters #3</a:t>
              </a: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10h25-11h25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Visite exposants</a:t>
              </a:r>
              <a:r>
                <a:rPr lang="fr-FR" sz="800" b="1" spc="-2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</a:t>
              </a:r>
              <a:r>
                <a:rPr lang="fr-FR" sz="800" b="1" spc="-28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7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ateliers</a:t>
              </a:r>
              <a:endParaRPr lang="fr-FR" sz="800" dirty="0">
                <a:solidFill>
                  <a:srgbClr val="E42D6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bject 15">
              <a:extLst>
                <a:ext uri="{FF2B5EF4-FFF2-40B4-BE49-F238E27FC236}">
                  <a16:creationId xmlns:a16="http://schemas.microsoft.com/office/drawing/2014/main" id="{53644E45-96A3-7D0B-8C9A-48D968ADEF2E}"/>
                </a:ext>
              </a:extLst>
            </p:cNvPr>
            <p:cNvSpPr txBox="1"/>
            <p:nvPr/>
          </p:nvSpPr>
          <p:spPr>
            <a:xfrm>
              <a:off x="5015801" y="4168049"/>
              <a:ext cx="2315604" cy="2686326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11h30-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11h50</a:t>
              </a:r>
              <a:r>
                <a:rPr lang="fr-FR" sz="800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Etude des interactions mitochondries-réticulum sarcoplasmique dans le muscle squelettique de truite par microscopie électronique à balayage sur coupes sériées</a:t>
              </a: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Angelina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Campagna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(DMEM – Montpellier)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endParaRPr lang="fr-FR" sz="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11h50-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12h10 </a:t>
              </a:r>
              <a:r>
                <a:rPr lang="fr-FR" sz="800" b="1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Microscopie à expansion de </a:t>
              </a:r>
              <a:r>
                <a:rPr lang="fr-FR" sz="800" b="1" spc="-35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cryosections</a:t>
              </a:r>
              <a:r>
                <a:rPr lang="fr-FR" sz="800" b="1" spc="-35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testicules de drosophile pour démasquer les modifications post-traductionnelles de la tubuline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François Juge (IGH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Montpellier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endParaRPr lang="fr-FR" sz="300" spc="-7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12h10-</a:t>
              </a:r>
              <a:r>
                <a:rPr lang="fr-FR"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12h30</a:t>
              </a:r>
              <a:r>
                <a:rPr lang="fr-FR" sz="800" spc="-2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 foie dans tous ses états : voyage histologique au cœur de modèles murins à inactivation hépatique</a:t>
              </a:r>
            </a:p>
            <a:p>
              <a:pPr marL="85725" marR="4862" algn="just">
                <a:lnSpc>
                  <a:spcPct val="99400"/>
                </a:lnSpc>
                <a:spcBef>
                  <a:spcPts val="73"/>
                </a:spcBef>
                <a:spcAft>
                  <a:spcPts val="200"/>
                </a:spcAft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Airelle </a:t>
              </a:r>
              <a:r>
                <a:rPr lang="fr-FR" sz="7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Lahalle</a:t>
              </a: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(IRCM–</a:t>
              </a:r>
              <a:r>
                <a:rPr lang="fr-FR" sz="700" spc="-28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Montpellier</a:t>
              </a:r>
              <a:r>
                <a:rPr lang="fr-FR" sz="7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lang="fr-FR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12h35-13h55</a:t>
              </a:r>
              <a:r>
                <a:rPr lang="fr-FR" sz="800" b="1" dirty="0">
                  <a:solidFill>
                    <a:srgbClr val="E7427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Déjeuner</a:t>
              </a: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14h00-15h00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Visite exposants</a:t>
              </a:r>
              <a:r>
                <a:rPr lang="fr-FR" sz="800" b="1" spc="-2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</a:t>
              </a:r>
              <a:r>
                <a:rPr lang="fr-FR" sz="800" b="1" spc="-28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7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ateliers</a:t>
              </a:r>
              <a:endParaRPr lang="fr-FR" sz="800" b="1" dirty="0">
                <a:solidFill>
                  <a:srgbClr val="E7427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4420" algn="just">
                <a:spcAft>
                  <a:spcPts val="200"/>
                </a:spcAft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endParaRPr sz="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bject 11">
              <a:extLst>
                <a:ext uri="{FF2B5EF4-FFF2-40B4-BE49-F238E27FC236}">
                  <a16:creationId xmlns:a16="http://schemas.microsoft.com/office/drawing/2014/main" id="{8DB63B76-E048-A175-8895-0D012E42092F}"/>
                </a:ext>
              </a:extLst>
            </p:cNvPr>
            <p:cNvSpPr txBox="1"/>
            <p:nvPr/>
          </p:nvSpPr>
          <p:spPr>
            <a:xfrm>
              <a:off x="5048257" y="1248529"/>
              <a:ext cx="2291892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3 - Biologie Spatiale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926E9F3-3EE6-010C-30BC-F3195A07F63F}"/>
                </a:ext>
              </a:extLst>
            </p:cNvPr>
            <p:cNvCxnSpPr/>
            <p:nvPr/>
          </p:nvCxnSpPr>
          <p:spPr>
            <a:xfrm>
              <a:off x="5114660" y="1239987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06ED519-A6E7-F17C-D187-B89BF9E8CD83}"/>
                </a:ext>
              </a:extLst>
            </p:cNvPr>
            <p:cNvCxnSpPr/>
            <p:nvPr/>
          </p:nvCxnSpPr>
          <p:spPr>
            <a:xfrm>
              <a:off x="5105607" y="3798737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bject 11">
              <a:extLst>
                <a:ext uri="{FF2B5EF4-FFF2-40B4-BE49-F238E27FC236}">
                  <a16:creationId xmlns:a16="http://schemas.microsoft.com/office/drawing/2014/main" id="{C4D3BBA4-7271-57C3-26CD-8EE79D4AD508}"/>
                </a:ext>
              </a:extLst>
            </p:cNvPr>
            <p:cNvSpPr txBox="1"/>
            <p:nvPr/>
          </p:nvSpPr>
          <p:spPr>
            <a:xfrm>
              <a:off x="5028521" y="3899808"/>
              <a:ext cx="2324395" cy="162815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398" marR="3536" algn="ctr">
                <a:spcBef>
                  <a:spcPts val="70"/>
                </a:spcBef>
                <a:tabLst>
                  <a:tab pos="128617" algn="l"/>
                </a:tabLst>
              </a:pPr>
              <a:r>
                <a:rPr lang="fr-FR" sz="1000" b="1" dirty="0">
                  <a:solidFill>
                    <a:srgbClr val="000080"/>
                  </a:solidFill>
                  <a:cs typeface="Calibri"/>
                </a:rPr>
                <a:t>Session 4 – Histologie à différentes échelles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CC824E8-A571-892A-16A1-0DE5D6180F98}"/>
              </a:ext>
            </a:extLst>
          </p:cNvPr>
          <p:cNvGrpSpPr/>
          <p:nvPr/>
        </p:nvGrpSpPr>
        <p:grpSpPr>
          <a:xfrm>
            <a:off x="103871" y="764113"/>
            <a:ext cx="2352653" cy="6124575"/>
            <a:chOff x="103871" y="766117"/>
            <a:chExt cx="2352653" cy="612457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86A32C1-C9F9-7CE5-A401-A9A3327EF29F}"/>
                </a:ext>
              </a:extLst>
            </p:cNvPr>
            <p:cNvGrpSpPr/>
            <p:nvPr/>
          </p:nvGrpSpPr>
          <p:grpSpPr>
            <a:xfrm>
              <a:off x="103871" y="766117"/>
              <a:ext cx="2352653" cy="6124575"/>
              <a:chOff x="5013260" y="764113"/>
              <a:chExt cx="2352653" cy="6124575"/>
            </a:xfrm>
          </p:grpSpPr>
          <p:sp>
            <p:nvSpPr>
              <p:cNvPr id="51" name="object 6">
                <a:extLst>
                  <a:ext uri="{FF2B5EF4-FFF2-40B4-BE49-F238E27FC236}">
                    <a16:creationId xmlns:a16="http://schemas.microsoft.com/office/drawing/2014/main" id="{828F14C4-1205-BD76-AB96-9FE346912F8F}"/>
                  </a:ext>
                </a:extLst>
              </p:cNvPr>
              <p:cNvSpPr/>
              <p:nvPr/>
            </p:nvSpPr>
            <p:spPr>
              <a:xfrm>
                <a:off x="5013260" y="764113"/>
                <a:ext cx="2352653" cy="6050585"/>
              </a:xfrm>
              <a:custGeom>
                <a:avLst/>
                <a:gdLst/>
                <a:ahLst/>
                <a:cxnLst/>
                <a:rect l="l" t="t" r="r" b="b"/>
                <a:pathLst>
                  <a:path w="3321050" h="8112759">
                    <a:moveTo>
                      <a:pt x="0" y="553466"/>
                    </a:moveTo>
                    <a:lnTo>
                      <a:pt x="2031" y="505708"/>
                    </a:lnTo>
                    <a:lnTo>
                      <a:pt x="8015" y="459079"/>
                    </a:lnTo>
                    <a:lnTo>
                      <a:pt x="17786" y="413744"/>
                    </a:lnTo>
                    <a:lnTo>
                      <a:pt x="31176" y="369871"/>
                    </a:lnTo>
                    <a:lnTo>
                      <a:pt x="48021" y="327624"/>
                    </a:lnTo>
                    <a:lnTo>
                      <a:pt x="68153" y="287170"/>
                    </a:lnTo>
                    <a:lnTo>
                      <a:pt x="91407" y="248675"/>
                    </a:lnTo>
                    <a:lnTo>
                      <a:pt x="117617" y="212306"/>
                    </a:lnTo>
                    <a:lnTo>
                      <a:pt x="146616" y="178227"/>
                    </a:lnTo>
                    <a:lnTo>
                      <a:pt x="178239" y="146606"/>
                    </a:lnTo>
                    <a:lnTo>
                      <a:pt x="212319" y="117608"/>
                    </a:lnTo>
                    <a:lnTo>
                      <a:pt x="248690" y="91400"/>
                    </a:lnTo>
                    <a:lnTo>
                      <a:pt x="287185" y="68148"/>
                    </a:lnTo>
                    <a:lnTo>
                      <a:pt x="327640" y="48017"/>
                    </a:lnTo>
                    <a:lnTo>
                      <a:pt x="369887" y="31173"/>
                    </a:lnTo>
                    <a:lnTo>
                      <a:pt x="413760" y="17784"/>
                    </a:lnTo>
                    <a:lnTo>
                      <a:pt x="459094" y="8014"/>
                    </a:lnTo>
                    <a:lnTo>
                      <a:pt x="505722" y="2031"/>
                    </a:lnTo>
                    <a:lnTo>
                      <a:pt x="553478" y="0"/>
                    </a:lnTo>
                    <a:lnTo>
                      <a:pt x="2767330" y="0"/>
                    </a:lnTo>
                    <a:lnTo>
                      <a:pt x="2815087" y="2031"/>
                    </a:lnTo>
                    <a:lnTo>
                      <a:pt x="2861716" y="8014"/>
                    </a:lnTo>
                    <a:lnTo>
                      <a:pt x="2907051" y="17784"/>
                    </a:lnTo>
                    <a:lnTo>
                      <a:pt x="2950924" y="31173"/>
                    </a:lnTo>
                    <a:lnTo>
                      <a:pt x="2993171" y="48017"/>
                    </a:lnTo>
                    <a:lnTo>
                      <a:pt x="3033625" y="68148"/>
                    </a:lnTo>
                    <a:lnTo>
                      <a:pt x="3072120" y="91400"/>
                    </a:lnTo>
                    <a:lnTo>
                      <a:pt x="3108489" y="117608"/>
                    </a:lnTo>
                    <a:lnTo>
                      <a:pt x="3142568" y="146606"/>
                    </a:lnTo>
                    <a:lnTo>
                      <a:pt x="3174189" y="178227"/>
                    </a:lnTo>
                    <a:lnTo>
                      <a:pt x="3203187" y="212306"/>
                    </a:lnTo>
                    <a:lnTo>
                      <a:pt x="3229395" y="248675"/>
                    </a:lnTo>
                    <a:lnTo>
                      <a:pt x="3252647" y="287170"/>
                    </a:lnTo>
                    <a:lnTo>
                      <a:pt x="3272778" y="327624"/>
                    </a:lnTo>
                    <a:lnTo>
                      <a:pt x="3289622" y="369871"/>
                    </a:lnTo>
                    <a:lnTo>
                      <a:pt x="3303011" y="413744"/>
                    </a:lnTo>
                    <a:lnTo>
                      <a:pt x="3312781" y="459079"/>
                    </a:lnTo>
                    <a:lnTo>
                      <a:pt x="3318764" y="505708"/>
                    </a:lnTo>
                    <a:lnTo>
                      <a:pt x="3320796" y="553466"/>
                    </a:lnTo>
                    <a:lnTo>
                      <a:pt x="3320796" y="7558773"/>
                    </a:lnTo>
                    <a:lnTo>
                      <a:pt x="3318764" y="7606529"/>
                    </a:lnTo>
                    <a:lnTo>
                      <a:pt x="3312781" y="7653157"/>
                    </a:lnTo>
                    <a:lnTo>
                      <a:pt x="3303011" y="7698491"/>
                    </a:lnTo>
                    <a:lnTo>
                      <a:pt x="3289622" y="7742364"/>
                    </a:lnTo>
                    <a:lnTo>
                      <a:pt x="3272778" y="7784611"/>
                    </a:lnTo>
                    <a:lnTo>
                      <a:pt x="3252647" y="7825066"/>
                    </a:lnTo>
                    <a:lnTo>
                      <a:pt x="3229395" y="7863561"/>
                    </a:lnTo>
                    <a:lnTo>
                      <a:pt x="3203187" y="7899932"/>
                    </a:lnTo>
                    <a:lnTo>
                      <a:pt x="3174189" y="7934012"/>
                    </a:lnTo>
                    <a:lnTo>
                      <a:pt x="3142568" y="7965635"/>
                    </a:lnTo>
                    <a:lnTo>
                      <a:pt x="3108489" y="7994634"/>
                    </a:lnTo>
                    <a:lnTo>
                      <a:pt x="3072120" y="8020844"/>
                    </a:lnTo>
                    <a:lnTo>
                      <a:pt x="3033625" y="8044098"/>
                    </a:lnTo>
                    <a:lnTo>
                      <a:pt x="2993171" y="8064230"/>
                    </a:lnTo>
                    <a:lnTo>
                      <a:pt x="2950924" y="8081075"/>
                    </a:lnTo>
                    <a:lnTo>
                      <a:pt x="2907051" y="8094465"/>
                    </a:lnTo>
                    <a:lnTo>
                      <a:pt x="2861716" y="8104236"/>
                    </a:lnTo>
                    <a:lnTo>
                      <a:pt x="2815087" y="8110220"/>
                    </a:lnTo>
                    <a:lnTo>
                      <a:pt x="2767330" y="8112252"/>
                    </a:lnTo>
                    <a:lnTo>
                      <a:pt x="553478" y="8112252"/>
                    </a:lnTo>
                    <a:lnTo>
                      <a:pt x="505722" y="8110220"/>
                    </a:lnTo>
                    <a:lnTo>
                      <a:pt x="459094" y="8104236"/>
                    </a:lnTo>
                    <a:lnTo>
                      <a:pt x="413760" y="8094465"/>
                    </a:lnTo>
                    <a:lnTo>
                      <a:pt x="369887" y="8081075"/>
                    </a:lnTo>
                    <a:lnTo>
                      <a:pt x="327640" y="8064230"/>
                    </a:lnTo>
                    <a:lnTo>
                      <a:pt x="287185" y="8044098"/>
                    </a:lnTo>
                    <a:lnTo>
                      <a:pt x="248690" y="8020844"/>
                    </a:lnTo>
                    <a:lnTo>
                      <a:pt x="212319" y="7994634"/>
                    </a:lnTo>
                    <a:lnTo>
                      <a:pt x="178239" y="7965635"/>
                    </a:lnTo>
                    <a:lnTo>
                      <a:pt x="146616" y="7934012"/>
                    </a:lnTo>
                    <a:lnTo>
                      <a:pt x="117617" y="7899932"/>
                    </a:lnTo>
                    <a:lnTo>
                      <a:pt x="91407" y="7863561"/>
                    </a:lnTo>
                    <a:lnTo>
                      <a:pt x="68153" y="7825066"/>
                    </a:lnTo>
                    <a:lnTo>
                      <a:pt x="48021" y="7784611"/>
                    </a:lnTo>
                    <a:lnTo>
                      <a:pt x="31176" y="7742364"/>
                    </a:lnTo>
                    <a:lnTo>
                      <a:pt x="17786" y="7698491"/>
                    </a:lnTo>
                    <a:lnTo>
                      <a:pt x="8015" y="7653157"/>
                    </a:lnTo>
                    <a:lnTo>
                      <a:pt x="2031" y="7606529"/>
                    </a:lnTo>
                    <a:lnTo>
                      <a:pt x="0" y="7558773"/>
                    </a:lnTo>
                    <a:lnTo>
                      <a:pt x="0" y="553466"/>
                    </a:lnTo>
                    <a:close/>
                  </a:path>
                </a:pathLst>
              </a:custGeom>
              <a:solidFill>
                <a:schemeClr val="bg1"/>
              </a:solidFill>
              <a:ln w="12192">
                <a:solidFill>
                  <a:srgbClr val="000080"/>
                </a:solidFill>
              </a:ln>
            </p:spPr>
            <p:txBody>
              <a:bodyPr wrap="square" lIns="0" tIns="0" rIns="0" bIns="0" rtlCol="0"/>
              <a:lstStyle/>
              <a:p>
                <a:pPr algn="ctr"/>
                <a:endParaRPr lang="de-CH" sz="1400" b="1" spc="-7" dirty="0">
                  <a:solidFill>
                    <a:srgbClr val="000080"/>
                  </a:solidFill>
                  <a:uFill>
                    <a:solidFill>
                      <a:srgbClr val="E42D64"/>
                    </a:solidFill>
                  </a:uFill>
                  <a:cs typeface="Calibri"/>
                </a:endParaRPr>
              </a:p>
              <a:p>
                <a:pPr algn="ctr"/>
                <a:r>
                  <a:rPr lang="de-CH" sz="1400" b="1" spc="-7" dirty="0">
                    <a:solidFill>
                      <a:srgbClr val="000080"/>
                    </a:solidFill>
                    <a:uFill>
                      <a:solidFill>
                        <a:srgbClr val="E42D64"/>
                      </a:solidFill>
                    </a:uFill>
                    <a:cs typeface="Calibri"/>
                  </a:rPr>
                  <a:t>Mercredi 10 Juin 2026</a:t>
                </a:r>
                <a:endParaRPr sz="1400" b="1" spc="-7" dirty="0">
                  <a:solidFill>
                    <a:srgbClr val="000080"/>
                  </a:solidFill>
                  <a:uFill>
                    <a:solidFill>
                      <a:srgbClr val="E42D64"/>
                    </a:solidFill>
                  </a:uFill>
                  <a:cs typeface="Calibri"/>
                </a:endParaRPr>
              </a:p>
            </p:txBody>
          </p:sp>
          <p:sp>
            <p:nvSpPr>
              <p:cNvPr id="52" name="object 15">
                <a:extLst>
                  <a:ext uri="{FF2B5EF4-FFF2-40B4-BE49-F238E27FC236}">
                    <a16:creationId xmlns:a16="http://schemas.microsoft.com/office/drawing/2014/main" id="{A5A0BC78-D21B-7745-6CD7-36864DC6E083}"/>
                  </a:ext>
                </a:extLst>
              </p:cNvPr>
              <p:cNvSpPr txBox="1"/>
              <p:nvPr/>
            </p:nvSpPr>
            <p:spPr>
              <a:xfrm>
                <a:off x="5038455" y="2114685"/>
                <a:ext cx="2291892" cy="2183881"/>
              </a:xfrm>
              <a:prstGeom prst="rect">
                <a:avLst/>
              </a:prstGeom>
            </p:spPr>
            <p:txBody>
              <a:bodyPr vert="horz" wrap="square" lIns="0" tIns="8840" rIns="0" bIns="0" rtlCol="0">
                <a:spAutoFit/>
              </a:bodyPr>
              <a:lstStyle/>
              <a:p>
                <a:pPr marL="85725" marR="6188" algn="just">
                  <a:spcBef>
                    <a:spcPts val="70"/>
                  </a:spcBef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de-CH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14</a:t>
                </a:r>
                <a:r>
                  <a:rPr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de-CH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</a:t>
                </a:r>
                <a:r>
                  <a:rPr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de-CH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</a:t>
                </a:r>
                <a:r>
                  <a:rPr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de-CH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35</a:t>
                </a: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Le cil primaire, un nouveau biomarqueur et acteur dans l’inflammation et la carcinogenèse colique</a:t>
                </a:r>
                <a:endPara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Conception Paul  (IGMM – Montpellier)</a:t>
                </a: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endPara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6188" algn="just">
                  <a:spcBef>
                    <a:spcPts val="70"/>
                  </a:spcBef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14h35-14h55 </a:t>
                </a:r>
                <a:r>
                  <a:rPr lang="fr-FR" sz="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L’oreille : un organe minuscule au potentiel histologique remarquable </a:t>
                </a: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Carolanne </a:t>
                </a:r>
                <a:r>
                  <a:rPr lang="fr-FR" sz="700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Coyat</a:t>
                </a: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fr-FR" sz="700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Cilcare</a:t>
                </a: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– Montpellier)</a:t>
                </a: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endPara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6188" algn="just">
                  <a:spcBef>
                    <a:spcPts val="70"/>
                  </a:spcBef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14h55-15h15 </a:t>
                </a:r>
                <a:r>
                  <a:rPr lang="fr-FR" sz="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Analyses histologiques et d’imagerie des macrophages synoviaux dans les modèles murins d’inflammation articulaire </a:t>
                </a: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r>
                  <a:rPr lang="fr-FR" sz="8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abriel </a:t>
                </a:r>
                <a:r>
                  <a:rPr lang="fr-FR" sz="700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Courtiès</a:t>
                </a: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(IRMB – Montpellier)</a:t>
                </a:r>
              </a:p>
              <a:p>
                <a:pPr marL="85725" marR="6188" algn="just">
                  <a:spcBef>
                    <a:spcPts val="70"/>
                  </a:spcBef>
                  <a:tabLst>
                    <a:tab pos="85725" algn="l"/>
                  </a:tabLst>
                </a:pPr>
                <a:endParaRPr lang="fr-FR" sz="3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6188" algn="just">
                  <a:spcBef>
                    <a:spcPts val="70"/>
                  </a:spcBef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dirty="0">
                    <a:solidFill>
                      <a:srgbClr val="E42D6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15h20-15h40 </a:t>
                </a:r>
                <a:r>
                  <a:rPr lang="fr-FR" sz="800" b="1" dirty="0">
                    <a:solidFill>
                      <a:srgbClr val="E42D6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Pause-café session posters #1</a:t>
                </a:r>
              </a:p>
              <a:p>
                <a:pPr marL="85725" marR="6188" algn="just">
                  <a:spcBef>
                    <a:spcPts val="70"/>
                  </a:spcBef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15h40-16h40</a:t>
                </a: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Visite exposants</a:t>
                </a:r>
                <a:r>
                  <a:rPr lang="fr-FR" sz="800" b="1" spc="-2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et</a:t>
                </a:r>
                <a:r>
                  <a:rPr lang="fr-FR" sz="800" b="1" spc="-28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spc="-7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ateliers</a:t>
                </a:r>
                <a:endParaRPr lang="fr-FR" sz="800" dirty="0">
                  <a:solidFill>
                    <a:srgbClr val="E42D6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object 15">
                <a:extLst>
                  <a:ext uri="{FF2B5EF4-FFF2-40B4-BE49-F238E27FC236}">
                    <a16:creationId xmlns:a16="http://schemas.microsoft.com/office/drawing/2014/main" id="{AE6CAD9F-60B0-7B50-5560-A9917C49CE99}"/>
                  </a:ext>
                </a:extLst>
              </p:cNvPr>
              <p:cNvSpPr txBox="1"/>
              <p:nvPr/>
            </p:nvSpPr>
            <p:spPr>
              <a:xfrm>
                <a:off x="5052899" y="4457752"/>
                <a:ext cx="2278506" cy="2430936"/>
              </a:xfrm>
              <a:prstGeom prst="rect">
                <a:avLst/>
              </a:prstGeom>
            </p:spPr>
            <p:txBody>
              <a:bodyPr vert="horz" wrap="square" lIns="0" tIns="8840" rIns="0" bIns="0" rtlCol="0">
                <a:spAutoFit/>
              </a:bodyPr>
              <a:lstStyle/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16h45-</a:t>
                </a:r>
                <a:r>
                  <a:rPr lang="fr-FR" sz="8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17h05</a:t>
                </a:r>
                <a:r>
                  <a:rPr lang="fr-FR" sz="800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Approche intégrée X-Clarity et </a:t>
                </a:r>
                <a:r>
                  <a:rPr lang="fr-FR" sz="800" b="1" spc="-35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vibratome</a:t>
                </a:r>
                <a:r>
                  <a:rPr lang="fr-FR" sz="800" b="1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pour caractériser l'interaction hôte/parasite : </a:t>
                </a:r>
                <a:r>
                  <a:rPr lang="fr-FR" sz="800" b="1" i="1" spc="-35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Biomphalaria</a:t>
                </a:r>
                <a:r>
                  <a:rPr lang="fr-FR" sz="800" b="1" i="1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 Schistosome </a:t>
                </a:r>
                <a:endPara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tabLst>
                    <a:tab pos="85725" algn="l"/>
                  </a:tabLst>
                </a:pP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David Duval (IHPE – Montpellier)</a:t>
                </a: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tabLst>
                    <a:tab pos="85725" algn="l"/>
                  </a:tabLst>
                </a:pPr>
                <a:endParaRPr lang="fr-FR" sz="3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17h05-</a:t>
                </a:r>
                <a:r>
                  <a:rPr lang="fr-FR" sz="8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17h25 </a:t>
                </a:r>
                <a:r>
                  <a:rPr lang="fr-FR" sz="800" b="1" spc="-35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Étude des caractéristiques morphométriques du nerf médian chez le cochon. Révéler l'anatomie pour améliorer les approches de restauration fonctionnelle </a:t>
                </a: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tabLst>
                    <a:tab pos="85725" algn="l"/>
                  </a:tabLst>
                </a:pP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Jonathan Baum (INRIA -</a:t>
                </a:r>
                <a:r>
                  <a:rPr lang="fr-FR" sz="700" spc="-28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Montpellier</a:t>
                </a:r>
                <a:r>
                  <a:rPr lang="fr-FR" sz="7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17h25-</a:t>
                </a:r>
                <a:r>
                  <a:rPr lang="fr-FR" sz="8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17h45</a:t>
                </a:r>
                <a:r>
                  <a:rPr lang="fr-FR" sz="800" spc="-2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Application de méthodes histologiques pour l'étude des cancers transmissibles des bivalves </a:t>
                </a: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tabLst>
                    <a:tab pos="85725" algn="l"/>
                  </a:tabLst>
                </a:pP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Erika </a:t>
                </a:r>
                <a:r>
                  <a:rPr lang="fr-FR" sz="700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Burioli</a:t>
                </a:r>
                <a:r>
                  <a:rPr lang="fr-FR" sz="70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(IHPE –</a:t>
                </a:r>
                <a:r>
                  <a:rPr lang="fr-FR" sz="700" spc="-28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Montpellier</a:t>
                </a:r>
                <a:r>
                  <a:rPr lang="fr-FR" sz="7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85725" marR="4862" algn="just">
                  <a:lnSpc>
                    <a:spcPct val="99400"/>
                  </a:lnSpc>
                  <a:spcBef>
                    <a:spcPts val="73"/>
                  </a:spcBef>
                  <a:spcAft>
                    <a:spcPts val="200"/>
                  </a:spcAft>
                  <a:tabLst>
                    <a:tab pos="85725" algn="l"/>
                  </a:tabLst>
                </a:pPr>
                <a:endParaRPr lang="fr-FR" sz="3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85725" marR="4420" algn="just"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dirty="0">
                    <a:solidFill>
                      <a:srgbClr val="E742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17h50-18h50</a:t>
                </a:r>
                <a:r>
                  <a:rPr lang="fr-FR" sz="800" b="1" dirty="0">
                    <a:solidFill>
                      <a:srgbClr val="E742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dirty="0">
                    <a:solidFill>
                      <a:srgbClr val="E42D6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Session posters #2</a:t>
                </a:r>
              </a:p>
              <a:p>
                <a:pPr marL="85725" marR="4420" algn="just"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r>
                  <a:rPr lang="fr-FR" sz="800" dirty="0">
                    <a:solidFill>
                      <a:srgbClr val="E742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19h00-23h00</a:t>
                </a:r>
                <a:r>
                  <a:rPr lang="fr-FR" sz="800" spc="-7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800" b="1" dirty="0">
                    <a:solidFill>
                      <a:srgbClr val="E7427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Cocktail dînatoire</a:t>
                </a:r>
              </a:p>
              <a:p>
                <a:pPr marL="85725" marR="4420" algn="just">
                  <a:spcAft>
                    <a:spcPts val="200"/>
                  </a:spcAft>
                  <a:buFont typeface="Arial" panose="020B0604020202020204" pitchFamily="34" charset="0"/>
                  <a:buChar char="•"/>
                  <a:tabLst>
                    <a:tab pos="85725" algn="l"/>
                  </a:tabLst>
                </a:pPr>
                <a:endParaRPr sz="8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object 11">
                <a:extLst>
                  <a:ext uri="{FF2B5EF4-FFF2-40B4-BE49-F238E27FC236}">
                    <a16:creationId xmlns:a16="http://schemas.microsoft.com/office/drawing/2014/main" id="{170E9DAD-C765-A9D9-FE45-3111DB26E14D}"/>
                  </a:ext>
                </a:extLst>
              </p:cNvPr>
              <p:cNvSpPr txBox="1"/>
              <p:nvPr/>
            </p:nvSpPr>
            <p:spPr>
              <a:xfrm>
                <a:off x="5039024" y="1927550"/>
                <a:ext cx="2291892" cy="162815"/>
              </a:xfrm>
              <a:prstGeom prst="rect">
                <a:avLst/>
              </a:prstGeom>
            </p:spPr>
            <p:txBody>
              <a:bodyPr vert="horz" wrap="square" lIns="0" tIns="8840" rIns="0" bIns="0" rtlCol="0">
                <a:spAutoFit/>
              </a:bodyPr>
              <a:lstStyle/>
              <a:p>
                <a:pPr marL="8398" marR="3536" algn="ctr">
                  <a:spcBef>
                    <a:spcPts val="70"/>
                  </a:spcBef>
                  <a:tabLst>
                    <a:tab pos="128617" algn="l"/>
                  </a:tabLst>
                </a:pPr>
                <a:r>
                  <a:rPr lang="fr-FR" sz="1000" b="1" dirty="0">
                    <a:solidFill>
                      <a:srgbClr val="000080"/>
                    </a:solidFill>
                    <a:cs typeface="Calibri"/>
                  </a:rPr>
                  <a:t>Session 1 – Caractérisation histologique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37E47694-24CA-70C8-2858-800D838272BE}"/>
                  </a:ext>
                </a:extLst>
              </p:cNvPr>
              <p:cNvCxnSpPr/>
              <p:nvPr/>
            </p:nvCxnSpPr>
            <p:spPr>
              <a:xfrm>
                <a:off x="5114660" y="1239987"/>
                <a:ext cx="2167314" cy="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E0B7B33-AA96-ED0B-4F90-1981805F3664}"/>
                  </a:ext>
                </a:extLst>
              </p:cNvPr>
              <p:cNvCxnSpPr/>
              <p:nvPr/>
            </p:nvCxnSpPr>
            <p:spPr>
              <a:xfrm>
                <a:off x="5105929" y="4253953"/>
                <a:ext cx="2167314" cy="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object 11">
                <a:extLst>
                  <a:ext uri="{FF2B5EF4-FFF2-40B4-BE49-F238E27FC236}">
                    <a16:creationId xmlns:a16="http://schemas.microsoft.com/office/drawing/2014/main" id="{68D4238A-4717-8C4B-8E2A-111AE4E495C4}"/>
                  </a:ext>
                </a:extLst>
              </p:cNvPr>
              <p:cNvSpPr txBox="1"/>
              <p:nvPr/>
            </p:nvSpPr>
            <p:spPr>
              <a:xfrm>
                <a:off x="5052899" y="4277359"/>
                <a:ext cx="2291892" cy="162815"/>
              </a:xfrm>
              <a:prstGeom prst="rect">
                <a:avLst/>
              </a:prstGeom>
            </p:spPr>
            <p:txBody>
              <a:bodyPr vert="horz" wrap="square" lIns="0" tIns="8840" rIns="0" bIns="0" rtlCol="0">
                <a:spAutoFit/>
              </a:bodyPr>
              <a:lstStyle/>
              <a:p>
                <a:pPr marL="8398" marR="3536" algn="ctr">
                  <a:spcBef>
                    <a:spcPts val="70"/>
                  </a:spcBef>
                  <a:tabLst>
                    <a:tab pos="128617" algn="l"/>
                  </a:tabLst>
                </a:pPr>
                <a:r>
                  <a:rPr lang="fr-FR" sz="1000" b="1" dirty="0">
                    <a:solidFill>
                      <a:srgbClr val="000080"/>
                    </a:solidFill>
                    <a:cs typeface="Calibri"/>
                  </a:rPr>
                  <a:t>Session 2 – Modèles exotiques</a:t>
                </a:r>
              </a:p>
            </p:txBody>
          </p: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894A422-02CE-731E-B1F6-CEE0DD669824}"/>
                </a:ext>
              </a:extLst>
            </p:cNvPr>
            <p:cNvCxnSpPr/>
            <p:nvPr/>
          </p:nvCxnSpPr>
          <p:spPr>
            <a:xfrm>
              <a:off x="196540" y="1917744"/>
              <a:ext cx="2167314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bject 15">
              <a:extLst>
                <a:ext uri="{FF2B5EF4-FFF2-40B4-BE49-F238E27FC236}">
                  <a16:creationId xmlns:a16="http://schemas.microsoft.com/office/drawing/2014/main" id="{276BB866-FB01-9E59-8C8A-D8C2E5B91B85}"/>
                </a:ext>
              </a:extLst>
            </p:cNvPr>
            <p:cNvSpPr txBox="1"/>
            <p:nvPr/>
          </p:nvSpPr>
          <p:spPr>
            <a:xfrm>
              <a:off x="125547" y="1252931"/>
              <a:ext cx="2291892" cy="632174"/>
            </a:xfrm>
            <a:prstGeom prst="rect">
              <a:avLst/>
            </a:prstGeom>
          </p:spPr>
          <p:txBody>
            <a:bodyPr vert="horz" wrap="square" lIns="0" tIns="8840" rIns="0" bIns="0" rtlCol="0">
              <a:spAutoFit/>
            </a:bodyPr>
            <a:lstStyle/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13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h0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r>
                <a:rPr lang="de-CH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800" b="1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Accueil des congressistes</a:t>
              </a:r>
              <a:endParaRPr lang="fr-FR" sz="7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marR="6188" algn="just">
                <a:spcBef>
                  <a:spcPts val="70"/>
                </a:spcBef>
                <a:buFont typeface="Arial" panose="020B0604020202020204" pitchFamily="34" charset="0"/>
                <a:buChar char="•"/>
                <a:tabLst>
                  <a:tab pos="85725" algn="l"/>
                </a:tabLst>
              </a:pPr>
              <a:r>
                <a:rPr lang="fr-FR" sz="800" spc="-7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14h00-14h15 </a:t>
              </a:r>
              <a:r>
                <a:rPr lang="fr-FR" sz="8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Ouverture du congrès 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Nathalie Accart, présidente de l’AFH</a:t>
              </a:r>
            </a:p>
            <a:p>
              <a:pPr marL="85725" marR="6188" algn="just">
                <a:spcBef>
                  <a:spcPts val="70"/>
                </a:spcBef>
                <a:tabLst>
                  <a:tab pos="85725" algn="l"/>
                </a:tabLst>
              </a:pPr>
              <a:r>
                <a:rPr lang="fr-FR" sz="7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Nelly Pirot, organisatrice scientifique (RHEM – Montpellier)</a:t>
              </a:r>
              <a:endParaRPr lang="fr-FR" sz="800" dirty="0">
                <a:solidFill>
                  <a:srgbClr val="E42D64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0610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c9bec58-8084-492e-8360-0e1cfe36408c}" enabled="1" method="Standard" siteId="{f35a6974-607f-47d4-82d7-ff31d7dc53a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799</Words>
  <Application>Microsoft Office PowerPoint</Application>
  <PresentationFormat>Format A4 (210 x 297 mm)</PresentationFormat>
  <Paragraphs>110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Bahnschrift SemiLight Condensed</vt:lpstr>
      <vt:lpstr>Bahnschrift SemiLight SemiConde</vt:lpstr>
      <vt:lpstr>Calibri</vt:lpstr>
      <vt:lpstr>Calibri Light</vt:lpstr>
      <vt:lpstr>Office 2013 - 2022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Nelly.Pirot@ircm.local</dc:creator>
  <cp:lastModifiedBy>Nelly.Pirot@ircm.local</cp:lastModifiedBy>
  <cp:revision>62</cp:revision>
  <dcterms:created xsi:type="dcterms:W3CDTF">2025-10-03T08:40:17Z</dcterms:created>
  <dcterms:modified xsi:type="dcterms:W3CDTF">2026-01-27T15:53:31Z</dcterms:modified>
</cp:coreProperties>
</file>